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Default Extension="png" ContentType="image/png"/>
  <Default Extension="jpeg" ContentType="image/jpeg"/>
  <Default Extension="xml" ContentType="application/xml"/>
  <Override PartName="/ppt/slides/slide9.xml" ContentType="application/vnd.openxmlformats-officedocument.presentationml.slide+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slideLayouts/slideLayout6.xml" ContentType="application/vnd.openxmlformats-officedocument.presentationml.slideLayout+xml"/>
  <Override PartName="/ppt/slides/slide5.xml" ContentType="application/vnd.openxmlformats-officedocument.presentationml.slide+xml"/>
  <Override PartName="/docProps/core.xml" ContentType="application/vnd.openxmlformats-package.core-properties+xml"/>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slideLayouts/slideLayout10.xml" ContentType="application/vnd.openxmlformats-officedocument.presentationml.slideLayout+xml"/>
  <Override PartName="/ppt/slides/slide3.xml" ContentType="application/vnd.openxmlformats-officedocument.presentationml.slide+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slideLayouts/slideLayout7.xml" ContentType="application/vnd.openxmlformats-officedocument.presentationml.slideLayout+xml"/>
  <Override PartName="/ppt/slides/slide6.xml" ContentType="application/vnd.openxmlformats-officedocument.presentationml.slide+xml"/>
  <Default Extension="gif" ContentType="image/gif"/>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r:id="rId1"/>
  </p:sldMasterIdLst>
  <p:sldIdLst>
    <p:sldId id="256" r:id="rId2"/>
    <p:sldId id="257" r:id="rId3"/>
    <p:sldId id="258" r:id="rId4"/>
    <p:sldId id="259" r:id="rId5"/>
    <p:sldId id="261" r:id="rId6"/>
    <p:sldId id="262" r:id="rId7"/>
    <p:sldId id="263" r:id="rId8"/>
    <p:sldId id="264" r:id="rId9"/>
    <p:sldId id="265" r:id="rId10"/>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extLst>
    <p:ext uri="{E76CE94A-603C-4142-B9EB-6D1370010A27}">
      <p14:discardImageEditData xmlns:p14="http://schemas.microsoft.com/office/powerpoint/2010/main" xmlns:p="http://schemas.openxmlformats.org/presentationml/2006/main" xmlns:r="http://schemas.openxmlformats.org/officeDocument/2006/relationships" xmlns:a="http://schemas.openxmlformats.org/drawingml/2006/main" xmlns="" val="0"/>
    </p:ext>
    <p:ext uri="{D31A062A-798A-4329-ABDD-BBA856620510}">
      <p14:defaultImageDpi xmlns:p14="http://schemas.microsoft.com/office/powerpoint/2010/main" xmlns:p="http://schemas.openxmlformats.org/presentationml/2006/main" xmlns:r="http://schemas.openxmlformats.org/officeDocument/2006/relationships" xmlns:a="http://schemas.openxmlformats.org/drawingml/2006/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showOutlineIcons="0">
    <p:restoredLeft sz="15620"/>
    <p:restoredTop sz="94660"/>
  </p:normalViewPr>
  <p:slideViewPr>
    <p:cSldViewPr>
      <p:cViewPr varScale="1">
        <p:scale>
          <a:sx n="85" d="100"/>
          <a:sy n="85" d="100"/>
        </p:scale>
        <p:origin x="-912" y="-112"/>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11" Type="http://schemas.openxmlformats.org/officeDocument/2006/relationships/printerSettings" Target="printerSettings/printerSettings1.bin"/><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Diapositiva de título">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30" name="Date Placeholder 29"/>
          <p:cNvSpPr>
            <a:spLocks noGrp="1"/>
          </p:cNvSpPr>
          <p:nvPr>
            <p:ph type="dt" sz="half" idx="10"/>
          </p:nvPr>
        </p:nvSpPr>
        <p:spPr/>
        <p:txBody>
          <a:bodyPr/>
          <a:lstStyle/>
          <a:p>
            <a:fld id="{2A163F9E-0CF9-40B8-9745-C62CC7CCF056}" type="datetimeFigureOut">
              <a:rPr lang="es-ES" smtClean="0"/>
              <a:pPr/>
              <a:t>5/14/14</a:t>
            </a:fld>
            <a:endParaRPr lang="es-ES" dirty="0"/>
          </a:p>
        </p:txBody>
      </p:sp>
      <p:sp>
        <p:nvSpPr>
          <p:cNvPr id="19" name="Footer Placeholder 18"/>
          <p:cNvSpPr>
            <a:spLocks noGrp="1"/>
          </p:cNvSpPr>
          <p:nvPr>
            <p:ph type="ftr" sz="quarter" idx="11"/>
          </p:nvPr>
        </p:nvSpPr>
        <p:spPr/>
        <p:txBody>
          <a:bodyPr/>
          <a:lstStyle/>
          <a:p>
            <a:endParaRPr lang="es-ES" dirty="0"/>
          </a:p>
        </p:txBody>
      </p:sp>
      <p:sp>
        <p:nvSpPr>
          <p:cNvPr id="27" name="Slide Number Placeholder 26"/>
          <p:cNvSpPr>
            <a:spLocks noGrp="1"/>
          </p:cNvSpPr>
          <p:nvPr>
            <p:ph type="sldNum" sz="quarter" idx="12"/>
          </p:nvPr>
        </p:nvSpPr>
        <p:spPr/>
        <p:txBody>
          <a:bodyPr/>
          <a:lstStyle/>
          <a:p>
            <a:fld id="{F00B32CE-9F81-423E-8904-EFF521E79BCF}" type="slidenum">
              <a:rPr lang="es-ES" smtClean="0"/>
              <a:pPr/>
              <a:t>‹#›</a:t>
            </a:fld>
            <a:endParaRPr lang="es-E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s-ES" smtClean="0"/>
              <a:t>Haga clic para modificar el estilo de título del patrón</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Date Placeholder 3"/>
          <p:cNvSpPr>
            <a:spLocks noGrp="1"/>
          </p:cNvSpPr>
          <p:nvPr>
            <p:ph type="dt" sz="half" idx="10"/>
          </p:nvPr>
        </p:nvSpPr>
        <p:spPr/>
        <p:txBody>
          <a:bodyPr/>
          <a:lstStyle/>
          <a:p>
            <a:fld id="{2A163F9E-0CF9-40B8-9745-C62CC7CCF056}" type="datetimeFigureOut">
              <a:rPr lang="es-ES" smtClean="0"/>
              <a:pPr/>
              <a:t>5/14/14</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F00B32CE-9F81-423E-8904-EFF521E79BCF}" type="slidenum">
              <a:rPr lang="es-ES" smtClean="0"/>
              <a:pPr/>
              <a:t>‹#›</a:t>
            </a:fld>
            <a:endParaRPr lang="es-E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s-ES" smtClean="0"/>
              <a:t>Haga clic para modificar el estilo de título del patrón</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Date Placeholder 3"/>
          <p:cNvSpPr>
            <a:spLocks noGrp="1"/>
          </p:cNvSpPr>
          <p:nvPr>
            <p:ph type="dt" sz="half" idx="10"/>
          </p:nvPr>
        </p:nvSpPr>
        <p:spPr/>
        <p:txBody>
          <a:bodyPr/>
          <a:lstStyle/>
          <a:p>
            <a:fld id="{2A163F9E-0CF9-40B8-9745-C62CC7CCF056}" type="datetimeFigureOut">
              <a:rPr lang="es-ES" smtClean="0"/>
              <a:pPr/>
              <a:t>5/14/14</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F00B32CE-9F81-423E-8904-EFF521E79BCF}" type="slidenum">
              <a:rPr lang="es-ES" smtClean="0"/>
              <a:pPr/>
              <a:t>‹#›</a:t>
            </a:fld>
            <a:endParaRPr lang="es-E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s-ES" smtClean="0"/>
              <a:t>Haga clic para modificar el estilo de título del patrón</a:t>
            </a:r>
            <a:endParaRPr kumimoji="0" lang="en-US"/>
          </a:p>
        </p:txBody>
      </p:sp>
      <p:sp>
        <p:nvSpPr>
          <p:cNvPr id="3" name="Content Placeholder 2"/>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Date Placeholder 3"/>
          <p:cNvSpPr>
            <a:spLocks noGrp="1"/>
          </p:cNvSpPr>
          <p:nvPr>
            <p:ph type="dt" sz="half" idx="10"/>
          </p:nvPr>
        </p:nvSpPr>
        <p:spPr/>
        <p:txBody>
          <a:bodyPr/>
          <a:lstStyle/>
          <a:p>
            <a:fld id="{2A163F9E-0CF9-40B8-9745-C62CC7CCF056}" type="datetimeFigureOut">
              <a:rPr lang="es-ES" smtClean="0"/>
              <a:pPr/>
              <a:t>5/14/14</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F00B32CE-9F81-423E-8904-EFF521E79BCF}" type="slidenum">
              <a:rPr lang="es-ES" smtClean="0"/>
              <a:pPr/>
              <a:t>‹#›</a:t>
            </a:fld>
            <a:endParaRPr lang="es-E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Encabezado de secció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Date Placeholder 3"/>
          <p:cNvSpPr>
            <a:spLocks noGrp="1"/>
          </p:cNvSpPr>
          <p:nvPr>
            <p:ph type="dt" sz="half" idx="10"/>
          </p:nvPr>
        </p:nvSpPr>
        <p:spPr/>
        <p:txBody>
          <a:bodyPr/>
          <a:lstStyle/>
          <a:p>
            <a:fld id="{2A163F9E-0CF9-40B8-9745-C62CC7CCF056}" type="datetimeFigureOut">
              <a:rPr lang="es-ES" smtClean="0"/>
              <a:pPr/>
              <a:t>5/14/14</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F00B32CE-9F81-423E-8904-EFF521E79BCF}" type="slidenum">
              <a:rPr lang="es-ES" smtClean="0"/>
              <a:pPr/>
              <a:t>‹#›</a:t>
            </a:fld>
            <a:endParaRPr lang="es-E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s-ES" smtClean="0"/>
              <a:t>Haga clic para modificar el estilo de título del patrón</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Date Placeholder 4"/>
          <p:cNvSpPr>
            <a:spLocks noGrp="1"/>
          </p:cNvSpPr>
          <p:nvPr>
            <p:ph type="dt" sz="half" idx="10"/>
          </p:nvPr>
        </p:nvSpPr>
        <p:spPr/>
        <p:txBody>
          <a:bodyPr/>
          <a:lstStyle/>
          <a:p>
            <a:fld id="{2A163F9E-0CF9-40B8-9745-C62CC7CCF056}" type="datetimeFigureOut">
              <a:rPr lang="es-ES" smtClean="0"/>
              <a:pPr/>
              <a:t>5/14/14</a:t>
            </a:fld>
            <a:endParaRPr lang="es-ES" dirty="0"/>
          </a:p>
        </p:txBody>
      </p:sp>
      <p:sp>
        <p:nvSpPr>
          <p:cNvPr id="6" name="Footer Placeholder 5"/>
          <p:cNvSpPr>
            <a:spLocks noGrp="1"/>
          </p:cNvSpPr>
          <p:nvPr>
            <p:ph type="ftr" sz="quarter" idx="11"/>
          </p:nvPr>
        </p:nvSpPr>
        <p:spPr/>
        <p:txBody>
          <a:bodyPr/>
          <a:lstStyle/>
          <a:p>
            <a:endParaRPr lang="es-ES" dirty="0"/>
          </a:p>
        </p:txBody>
      </p:sp>
      <p:sp>
        <p:nvSpPr>
          <p:cNvPr id="7" name="Slide Number Placeholder 6"/>
          <p:cNvSpPr>
            <a:spLocks noGrp="1"/>
          </p:cNvSpPr>
          <p:nvPr>
            <p:ph type="sldNum" sz="quarter" idx="12"/>
          </p:nvPr>
        </p:nvSpPr>
        <p:spPr/>
        <p:txBody>
          <a:bodyPr/>
          <a:lstStyle/>
          <a:p>
            <a:fld id="{F00B32CE-9F81-423E-8904-EFF521E79BCF}" type="slidenum">
              <a:rPr lang="es-ES" smtClean="0"/>
              <a:pPr/>
              <a:t>‹#›</a:t>
            </a:fld>
            <a:endParaRPr lang="es-E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s-ES" smtClean="0"/>
              <a:t>Haga clic para modificar el estilo de título del patrón</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Date Placeholder 6"/>
          <p:cNvSpPr>
            <a:spLocks noGrp="1"/>
          </p:cNvSpPr>
          <p:nvPr>
            <p:ph type="dt" sz="half" idx="10"/>
          </p:nvPr>
        </p:nvSpPr>
        <p:spPr/>
        <p:txBody>
          <a:bodyPr/>
          <a:lstStyle/>
          <a:p>
            <a:fld id="{2A163F9E-0CF9-40B8-9745-C62CC7CCF056}" type="datetimeFigureOut">
              <a:rPr lang="es-ES" smtClean="0"/>
              <a:pPr/>
              <a:t>5/14/14</a:t>
            </a:fld>
            <a:endParaRPr lang="es-ES" dirty="0"/>
          </a:p>
        </p:txBody>
      </p:sp>
      <p:sp>
        <p:nvSpPr>
          <p:cNvPr id="8" name="Footer Placeholder 7"/>
          <p:cNvSpPr>
            <a:spLocks noGrp="1"/>
          </p:cNvSpPr>
          <p:nvPr>
            <p:ph type="ftr" sz="quarter" idx="11"/>
          </p:nvPr>
        </p:nvSpPr>
        <p:spPr/>
        <p:txBody>
          <a:bodyPr/>
          <a:lstStyle/>
          <a:p>
            <a:endParaRPr lang="es-ES" dirty="0"/>
          </a:p>
        </p:txBody>
      </p:sp>
      <p:sp>
        <p:nvSpPr>
          <p:cNvPr id="9" name="Slide Number Placeholder 8"/>
          <p:cNvSpPr>
            <a:spLocks noGrp="1"/>
          </p:cNvSpPr>
          <p:nvPr>
            <p:ph type="sldNum" sz="quarter" idx="12"/>
          </p:nvPr>
        </p:nvSpPr>
        <p:spPr/>
        <p:txBody>
          <a:bodyPr/>
          <a:lstStyle/>
          <a:p>
            <a:fld id="{F00B32CE-9F81-423E-8904-EFF521E79BCF}" type="slidenum">
              <a:rPr lang="es-ES" smtClean="0"/>
              <a:pPr/>
              <a:t>‹#›</a:t>
            </a:fld>
            <a:endParaRPr lang="es-E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Date Placeholder 2"/>
          <p:cNvSpPr>
            <a:spLocks noGrp="1"/>
          </p:cNvSpPr>
          <p:nvPr>
            <p:ph type="dt" sz="half" idx="10"/>
          </p:nvPr>
        </p:nvSpPr>
        <p:spPr/>
        <p:txBody>
          <a:bodyPr/>
          <a:lstStyle/>
          <a:p>
            <a:fld id="{2A163F9E-0CF9-40B8-9745-C62CC7CCF056}" type="datetimeFigureOut">
              <a:rPr lang="es-ES" smtClean="0"/>
              <a:pPr/>
              <a:t>5/14/14</a:t>
            </a:fld>
            <a:endParaRPr lang="es-ES" dirty="0"/>
          </a:p>
        </p:txBody>
      </p:sp>
      <p:sp>
        <p:nvSpPr>
          <p:cNvPr id="4" name="Footer Placeholder 3"/>
          <p:cNvSpPr>
            <a:spLocks noGrp="1"/>
          </p:cNvSpPr>
          <p:nvPr>
            <p:ph type="ftr" sz="quarter" idx="11"/>
          </p:nvPr>
        </p:nvSpPr>
        <p:spPr/>
        <p:txBody>
          <a:bodyPr/>
          <a:lstStyle/>
          <a:p>
            <a:endParaRPr lang="es-ES" dirty="0"/>
          </a:p>
        </p:txBody>
      </p:sp>
      <p:sp>
        <p:nvSpPr>
          <p:cNvPr id="5" name="Slide Number Placeholder 4"/>
          <p:cNvSpPr>
            <a:spLocks noGrp="1"/>
          </p:cNvSpPr>
          <p:nvPr>
            <p:ph type="sldNum" sz="quarter" idx="12"/>
          </p:nvPr>
        </p:nvSpPr>
        <p:spPr/>
        <p:txBody>
          <a:bodyPr/>
          <a:lstStyle/>
          <a:p>
            <a:fld id="{F00B32CE-9F81-423E-8904-EFF521E79BCF}" type="slidenum">
              <a:rPr lang="es-ES" smtClean="0"/>
              <a:pPr/>
              <a:t>‹#›</a:t>
            </a:fld>
            <a:endParaRPr lang="es-E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163F9E-0CF9-40B8-9745-C62CC7CCF056}" type="datetimeFigureOut">
              <a:rPr lang="es-ES" smtClean="0"/>
              <a:pPr/>
              <a:t>5/14/14</a:t>
            </a:fld>
            <a:endParaRPr lang="es-ES" dirty="0"/>
          </a:p>
        </p:txBody>
      </p:sp>
      <p:sp>
        <p:nvSpPr>
          <p:cNvPr id="3" name="Footer Placeholder 2"/>
          <p:cNvSpPr>
            <a:spLocks noGrp="1"/>
          </p:cNvSpPr>
          <p:nvPr>
            <p:ph type="ftr" sz="quarter" idx="11"/>
          </p:nvPr>
        </p:nvSpPr>
        <p:spPr/>
        <p:txBody>
          <a:bodyPr/>
          <a:lstStyle/>
          <a:p>
            <a:endParaRPr lang="es-ES" dirty="0"/>
          </a:p>
        </p:txBody>
      </p:sp>
      <p:sp>
        <p:nvSpPr>
          <p:cNvPr id="4" name="Slide Number Placeholder 3"/>
          <p:cNvSpPr>
            <a:spLocks noGrp="1"/>
          </p:cNvSpPr>
          <p:nvPr>
            <p:ph type="sldNum" sz="quarter" idx="12"/>
          </p:nvPr>
        </p:nvSpPr>
        <p:spPr/>
        <p:txBody>
          <a:bodyPr/>
          <a:lstStyle/>
          <a:p>
            <a:fld id="{F00B32CE-9F81-423E-8904-EFF521E79BCF}" type="slidenum">
              <a:rPr lang="es-ES" smtClean="0"/>
              <a:pPr/>
              <a:t>‹#›</a:t>
            </a:fld>
            <a:endParaRPr lang="es-E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s-ES" smtClean="0"/>
              <a:t>Haga clic para modificar el estilo de texto del patrón</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Date Placeholder 4"/>
          <p:cNvSpPr>
            <a:spLocks noGrp="1"/>
          </p:cNvSpPr>
          <p:nvPr>
            <p:ph type="dt" sz="half" idx="10"/>
          </p:nvPr>
        </p:nvSpPr>
        <p:spPr/>
        <p:txBody>
          <a:bodyPr/>
          <a:lstStyle/>
          <a:p>
            <a:fld id="{2A163F9E-0CF9-40B8-9745-C62CC7CCF056}" type="datetimeFigureOut">
              <a:rPr lang="es-ES" smtClean="0"/>
              <a:pPr/>
              <a:t>5/14/14</a:t>
            </a:fld>
            <a:endParaRPr lang="es-ES" dirty="0"/>
          </a:p>
        </p:txBody>
      </p:sp>
      <p:sp>
        <p:nvSpPr>
          <p:cNvPr id="6" name="Footer Placeholder 5"/>
          <p:cNvSpPr>
            <a:spLocks noGrp="1"/>
          </p:cNvSpPr>
          <p:nvPr>
            <p:ph type="ftr" sz="quarter" idx="11"/>
          </p:nvPr>
        </p:nvSpPr>
        <p:spPr/>
        <p:txBody>
          <a:bodyPr/>
          <a:lstStyle/>
          <a:p>
            <a:endParaRPr lang="es-ES" dirty="0"/>
          </a:p>
        </p:txBody>
      </p:sp>
      <p:sp>
        <p:nvSpPr>
          <p:cNvPr id="7" name="Slide Number Placeholder 6"/>
          <p:cNvSpPr>
            <a:spLocks noGrp="1"/>
          </p:cNvSpPr>
          <p:nvPr>
            <p:ph type="sldNum" sz="quarter" idx="12"/>
          </p:nvPr>
        </p:nvSpPr>
        <p:spPr/>
        <p:txBody>
          <a:bodyPr/>
          <a:lstStyle/>
          <a:p>
            <a:fld id="{F00B32CE-9F81-423E-8904-EFF521E79BCF}" type="slidenum">
              <a:rPr lang="es-ES" smtClean="0"/>
              <a:pPr/>
              <a:t>‹#›</a:t>
            </a:fld>
            <a:endParaRPr lang="es-E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picTx" preserve="1">
  <p:cSld name="Imagen con título">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s-ES" smtClean="0"/>
              <a:t>Haga clic para modificar el estilo de título del patrón</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Date Placeholder 4"/>
          <p:cNvSpPr>
            <a:spLocks noGrp="1"/>
          </p:cNvSpPr>
          <p:nvPr>
            <p:ph type="dt" sz="half" idx="10"/>
          </p:nvPr>
        </p:nvSpPr>
        <p:spPr/>
        <p:txBody>
          <a:bodyPr/>
          <a:lstStyle/>
          <a:p>
            <a:fld id="{2A163F9E-0CF9-40B8-9745-C62CC7CCF056}" type="datetimeFigureOut">
              <a:rPr lang="es-ES" smtClean="0"/>
              <a:pPr/>
              <a:t>5/14/14</a:t>
            </a:fld>
            <a:endParaRPr lang="es-ES" dirty="0"/>
          </a:p>
        </p:txBody>
      </p:sp>
      <p:sp>
        <p:nvSpPr>
          <p:cNvPr id="6" name="Footer Placeholder 5"/>
          <p:cNvSpPr>
            <a:spLocks noGrp="1"/>
          </p:cNvSpPr>
          <p:nvPr>
            <p:ph type="ftr" sz="quarter" idx="11"/>
          </p:nvPr>
        </p:nvSpPr>
        <p:spPr/>
        <p:txBody>
          <a:bodyPr/>
          <a:lstStyle/>
          <a:p>
            <a:endParaRPr lang="es-ES" dirty="0"/>
          </a:p>
        </p:txBody>
      </p:sp>
      <p:sp>
        <p:nvSpPr>
          <p:cNvPr id="7" name="Slide Number Placeholder 6"/>
          <p:cNvSpPr>
            <a:spLocks noGrp="1"/>
          </p:cNvSpPr>
          <p:nvPr>
            <p:ph type="sldNum" sz="quarter" idx="12"/>
          </p:nvPr>
        </p:nvSpPr>
        <p:spPr>
          <a:xfrm>
            <a:off x="8077200" y="6356350"/>
            <a:ext cx="609600" cy="365125"/>
          </a:xfrm>
        </p:spPr>
        <p:txBody>
          <a:bodyPr/>
          <a:lstStyle/>
          <a:p>
            <a:fld id="{F00B32CE-9F81-423E-8904-EFF521E79BCF}" type="slidenum">
              <a:rPr lang="es-ES" smtClean="0"/>
              <a:pPr/>
              <a:t>‹#›</a:t>
            </a:fld>
            <a:endParaRPr lang="es-ES"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s-ES" smtClean="0"/>
              <a:t>Haga clic en el icono para agregar una imagen</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s-ES" smtClean="0"/>
              <a:t>Haga clic para modificar el estilo de título del patrón</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A163F9E-0CF9-40B8-9745-C62CC7CCF056}" type="datetimeFigureOut">
              <a:rPr lang="es-ES" smtClean="0"/>
              <a:pPr/>
              <a:t>5/14/14</a:t>
            </a:fld>
            <a:endParaRPr lang="es-E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s-E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00B32CE-9F81-423E-8904-EFF521E79BCF}" type="slidenum">
              <a:rPr lang="es-ES" smtClean="0"/>
              <a:pPr/>
              <a:t>‹#›</a:t>
            </a:fld>
            <a:endParaRPr lang="es-E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r:id="rId1"/>
    <p:sldLayoutId r:id="rId2"/>
    <p:sldLayoutId r:id="rId3"/>
    <p:sldLayoutId r:id="rId4"/>
    <p:sldLayoutId r:id="rId5"/>
    <p:sldLayoutId r:id="rId6"/>
    <p:sldLayoutId r:id="rId7"/>
    <p:sldLayoutId r:id="rId8"/>
    <p:sldLayoutId r:id="rId9"/>
    <p:sldLayoutId r:id="rId10"/>
    <p:sldLayoutId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gi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gi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ES" dirty="0" smtClean="0"/>
              <a:t>Asignatura: Evaluación del Diseño Curricular</a:t>
            </a:r>
            <a:endParaRPr lang="es-ES" dirty="0"/>
          </a:p>
        </p:txBody>
      </p:sp>
      <p:sp>
        <p:nvSpPr>
          <p:cNvPr id="4" name="3 Rectángulo"/>
          <p:cNvSpPr/>
          <p:nvPr/>
        </p:nvSpPr>
        <p:spPr>
          <a:xfrm>
            <a:off x="1043608" y="3789040"/>
            <a:ext cx="6624736" cy="2088232"/>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s-ES" sz="4800" dirty="0" smtClean="0"/>
              <a:t>ETAPAS DEL DISEÑO CURRICULAR</a:t>
            </a:r>
            <a:endParaRPr lang="es-ES" sz="4800"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6141703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980728"/>
            <a:ext cx="8229600" cy="5145435"/>
          </a:xfrm>
        </p:spPr>
        <p:txBody>
          <a:bodyPr/>
          <a:lstStyle/>
          <a:p>
            <a:pPr algn="just"/>
            <a:r>
              <a:rPr lang="es-ES" dirty="0" smtClean="0"/>
              <a:t>Uno de los modelos que en México se aplican a la Educación Superior es el desarrollado por  Díaz-Barriga y colaboradores, el cuál consiste en      </a:t>
            </a:r>
            <a:r>
              <a:rPr lang="es-ES" sz="5400" b="1" dirty="0" smtClean="0">
                <a:solidFill>
                  <a:schemeClr val="accent2">
                    <a:lumMod val="75000"/>
                  </a:schemeClr>
                </a:solidFill>
              </a:rPr>
              <a:t>cuatro etapas </a:t>
            </a:r>
            <a:r>
              <a:rPr lang="es-ES" dirty="0" smtClean="0"/>
              <a:t>que van desde la    fundamentación de la carrera profesional hasta la evaluación continua del mismo. </a:t>
            </a:r>
            <a:endParaRPr lang="es-ES" dirty="0"/>
          </a:p>
        </p:txBody>
      </p:sp>
      <p:pic>
        <p:nvPicPr>
          <p:cNvPr id="2050" name="Picture 2" descr="Estructura-sistema-educativo-universitario.jpg (340×195)"/>
          <p:cNvPicPr>
            <a:picLocks noChangeAspect="1" noChangeArrowheads="1"/>
          </p:cNvPicPr>
          <p:nvPr/>
        </p:nvPicPr>
        <p:blipFill>
          <a:blip r:embed="rId2">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2051720" y="4221088"/>
            <a:ext cx="4968552" cy="2088232"/>
          </a:xfrm>
          <a:prstGeom prst="rect">
            <a:avLst/>
          </a:prstGeom>
          <a:noFill/>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pic>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4390433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1" presetClass="entr" presetSubtype="1" fill="hold" nodeType="clickEffect">
                                  <p:stCondLst>
                                    <p:cond delay="0"/>
                                  </p:stCondLst>
                                  <p:childTnLst>
                                    <p:set>
                                      <p:cBhvr>
                                        <p:cTn id="13" dur="1" fill="hold">
                                          <p:stCondLst>
                                            <p:cond delay="0"/>
                                          </p:stCondLst>
                                        </p:cTn>
                                        <p:tgtEl>
                                          <p:spTgt spid="2050"/>
                                        </p:tgtEl>
                                        <p:attrNameLst>
                                          <p:attrName>style.visibility</p:attrName>
                                        </p:attrNameLst>
                                      </p:cBhvr>
                                      <p:to>
                                        <p:strVal val="visible"/>
                                      </p:to>
                                    </p:set>
                                    <p:animEffect transition="in" filter="wheel(1)">
                                      <p:cBhvr>
                                        <p:cTn id="14" dur="20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Etapas</a:t>
            </a:r>
            <a:br>
              <a:rPr lang="es-ES" dirty="0" smtClean="0"/>
            </a:br>
            <a:r>
              <a:rPr lang="es-ES" sz="3100" b="1" dirty="0" smtClean="0"/>
              <a:t>1) Fundamentación de la carrera profesional </a:t>
            </a:r>
            <a:br>
              <a:rPr lang="es-ES" sz="3100" b="1" dirty="0" smtClean="0"/>
            </a:br>
            <a:endParaRPr lang="es-ES" sz="3100" b="1" dirty="0"/>
          </a:p>
        </p:txBody>
      </p:sp>
      <p:sp>
        <p:nvSpPr>
          <p:cNvPr id="3" name="2 Marcador de contenido"/>
          <p:cNvSpPr>
            <a:spLocks noGrp="1"/>
          </p:cNvSpPr>
          <p:nvPr>
            <p:ph idx="1"/>
          </p:nvPr>
        </p:nvSpPr>
        <p:spPr>
          <a:xfrm>
            <a:off x="457200" y="1600200"/>
            <a:ext cx="8229600" cy="3556992"/>
          </a:xfrm>
        </p:spPr>
        <p:txBody>
          <a:bodyPr>
            <a:normAutofit fontScale="77500" lnSpcReduction="20000"/>
          </a:bodyPr>
          <a:lstStyle/>
          <a:p>
            <a:pPr algn="just"/>
            <a:r>
              <a:rPr lang="es-ES" dirty="0" smtClean="0"/>
              <a:t>Para que el diseñador cuente con bases solidas que le permitan tomar decisiones primero es necesario establecer los fundamentos de la carrera que se va a diseñ</a:t>
            </a:r>
            <a:r>
              <a:rPr lang="es-ES" dirty="0"/>
              <a:t>a</a:t>
            </a:r>
            <a:r>
              <a:rPr lang="es-ES" dirty="0" smtClean="0"/>
              <a:t>r. </a:t>
            </a:r>
          </a:p>
          <a:p>
            <a:pPr algn="just"/>
            <a:endParaRPr lang="es-ES" dirty="0" smtClean="0"/>
          </a:p>
          <a:p>
            <a:pPr algn="just"/>
            <a:r>
              <a:rPr lang="es-ES" dirty="0" smtClean="0"/>
              <a:t>La fundamentación se establece por medio de la investigación de necesidades del ámbito en que laborara el profesionista </a:t>
            </a:r>
            <a:r>
              <a:rPr lang="es-ES" dirty="0"/>
              <a:t>a</a:t>
            </a:r>
            <a:r>
              <a:rPr lang="es-ES" dirty="0" smtClean="0"/>
              <a:t> corto y largo plazo. La detección de estas necesidades también sitúa </a:t>
            </a:r>
            <a:r>
              <a:rPr lang="es-ES" dirty="0"/>
              <a:t>a</a:t>
            </a:r>
            <a:r>
              <a:rPr lang="es-ES" dirty="0" smtClean="0"/>
              <a:t> la carrera en una necesidad y en un contexto social. </a:t>
            </a:r>
          </a:p>
          <a:p>
            <a:pPr algn="just"/>
            <a:endParaRPr lang="es-ES" dirty="0" smtClean="0"/>
          </a:p>
          <a:p>
            <a:pPr algn="just"/>
            <a:r>
              <a:rPr lang="es-ES" dirty="0" smtClean="0"/>
              <a:t>Una vez detectadas las necesidades, se analiza si la disciplina es la adecuada para solucionarlas y si existe un mercado ocupacional mediato o inmediato para el profesional. </a:t>
            </a:r>
          </a:p>
          <a:p>
            <a:pPr algn="just"/>
            <a:endParaRPr lang="es-ES" dirty="0"/>
          </a:p>
        </p:txBody>
      </p:sp>
      <p:pic>
        <p:nvPicPr>
          <p:cNvPr id="3074" name="Picture 2" descr="procprel.gif (380×300)"/>
          <p:cNvPicPr>
            <a:picLocks noChangeAspect="1" noChangeArrowheads="1"/>
          </p:cNvPicPr>
          <p:nvPr/>
        </p:nvPicPr>
        <p:blipFill>
          <a:blip r:embed="rId2">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827584" y="5145782"/>
            <a:ext cx="5976664" cy="1428750"/>
          </a:xfrm>
          <a:prstGeom prst="rect">
            <a:avLst/>
          </a:prstGeom>
          <a:noFill/>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pic>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4549677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fade">
                                      <p:cBhvr>
                                        <p:cTn id="15" dur="1000"/>
                                        <p:tgtEl>
                                          <p:spTgt spid="3">
                                            <p:txEl>
                                              <p:pRg st="0" end="0"/>
                                            </p:txEl>
                                          </p:spTgt>
                                        </p:tgtEl>
                                      </p:cBhvr>
                                    </p:animEffect>
                                    <p:anim calcmode="lin" valueType="num">
                                      <p:cBhvr>
                                        <p:cTn id="16"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7"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1000"/>
                                        <p:tgtEl>
                                          <p:spTgt spid="3">
                                            <p:txEl>
                                              <p:pRg st="2" end="2"/>
                                            </p:txEl>
                                          </p:spTgt>
                                        </p:tgtEl>
                                      </p:cBhvr>
                                    </p:animEffect>
                                    <p:anim calcmode="lin" valueType="num">
                                      <p:cBhvr>
                                        <p:cTn id="2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fade">
                                      <p:cBhvr>
                                        <p:cTn id="29" dur="1000"/>
                                        <p:tgtEl>
                                          <p:spTgt spid="3">
                                            <p:txEl>
                                              <p:pRg st="4" end="4"/>
                                            </p:txEl>
                                          </p:spTgt>
                                        </p:tgtEl>
                                      </p:cBhvr>
                                    </p:animEffect>
                                    <p:anim calcmode="lin" valueType="num">
                                      <p:cBhvr>
                                        <p:cTn id="3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1" presetClass="entr" presetSubtype="1" fill="hold" nodeType="clickEffect">
                                  <p:stCondLst>
                                    <p:cond delay="0"/>
                                  </p:stCondLst>
                                  <p:childTnLst>
                                    <p:set>
                                      <p:cBhvr>
                                        <p:cTn id="35" dur="1" fill="hold">
                                          <p:stCondLst>
                                            <p:cond delay="0"/>
                                          </p:stCondLst>
                                        </p:cTn>
                                        <p:tgtEl>
                                          <p:spTgt spid="3074"/>
                                        </p:tgtEl>
                                        <p:attrNameLst>
                                          <p:attrName>style.visibility</p:attrName>
                                        </p:attrNameLst>
                                      </p:cBhvr>
                                      <p:to>
                                        <p:strVal val="visible"/>
                                      </p:to>
                                    </p:set>
                                    <p:animEffect transition="in" filter="wheel(1)">
                                      <p:cBhvr>
                                        <p:cTn id="36" dur="20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ES" sz="3600" b="1" dirty="0" smtClean="0"/>
              <a:t>2) Elaboración del perfil profesional </a:t>
            </a:r>
            <a:r>
              <a:rPr lang="es-ES" sz="3600" dirty="0" smtClean="0"/>
              <a:t/>
            </a:r>
            <a:br>
              <a:rPr lang="es-ES" sz="3600" dirty="0" smtClean="0"/>
            </a:br>
            <a:endParaRPr lang="es-ES" sz="3600" dirty="0"/>
          </a:p>
        </p:txBody>
      </p:sp>
      <p:sp>
        <p:nvSpPr>
          <p:cNvPr id="3" name="2 Marcador de contenido"/>
          <p:cNvSpPr>
            <a:spLocks noGrp="1"/>
          </p:cNvSpPr>
          <p:nvPr>
            <p:ph idx="1"/>
          </p:nvPr>
        </p:nvSpPr>
        <p:spPr>
          <a:xfrm>
            <a:off x="457200" y="1600201"/>
            <a:ext cx="8229600" cy="2620887"/>
          </a:xfrm>
        </p:spPr>
        <p:txBody>
          <a:bodyPr>
            <a:normAutofit fontScale="85000" lnSpcReduction="20000"/>
          </a:bodyPr>
          <a:lstStyle/>
          <a:p>
            <a:pPr algn="just"/>
            <a:r>
              <a:rPr lang="es-ES" dirty="0" smtClean="0"/>
              <a:t>Después de establecer una solida fundamentación de la carrera que se va a crear, es necesario fijar las metas que se quieren alcanzar con relación con el tipo de profesionista que se intenta formar, esto lo determina la fundamentación anterior.</a:t>
            </a:r>
          </a:p>
          <a:p>
            <a:pPr marL="0" indent="0" algn="just">
              <a:buNone/>
            </a:pPr>
            <a:endParaRPr lang="es-ES" dirty="0" smtClean="0"/>
          </a:p>
          <a:p>
            <a:pPr algn="just"/>
            <a:r>
              <a:rPr lang="es-ES" dirty="0" smtClean="0"/>
              <a:t> Está etapa consiste en la elaboración de un documento donde se contemplen las habilidades y conocimientos que poseerá el profesionista él egresar de la carrera. </a:t>
            </a: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1331640" y="4000500"/>
            <a:ext cx="6048672" cy="2524844"/>
          </a:xfrm>
          <a:prstGeom prst="rect">
            <a:avLst/>
          </a:prstGeom>
          <a:noFill/>
          <a:ln>
            <a:noFill/>
          </a:ln>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7492698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fade">
                                      <p:cBhvr>
                                        <p:cTn id="15" dur="1000"/>
                                        <p:tgtEl>
                                          <p:spTgt spid="3">
                                            <p:txEl>
                                              <p:pRg st="0" end="0"/>
                                            </p:txEl>
                                          </p:spTgt>
                                        </p:tgtEl>
                                      </p:cBhvr>
                                    </p:animEffect>
                                    <p:anim calcmode="lin" valueType="num">
                                      <p:cBhvr>
                                        <p:cTn id="16"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7"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1000"/>
                                        <p:tgtEl>
                                          <p:spTgt spid="3">
                                            <p:txEl>
                                              <p:pRg st="2" end="2"/>
                                            </p:txEl>
                                          </p:spTgt>
                                        </p:tgtEl>
                                      </p:cBhvr>
                                    </p:animEffect>
                                    <p:anim calcmode="lin" valueType="num">
                                      <p:cBhvr>
                                        <p:cTn id="2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1" presetClass="entr" presetSubtype="1" fill="hold" nodeType="clickEffect">
                                  <p:stCondLst>
                                    <p:cond delay="0"/>
                                  </p:stCondLst>
                                  <p:childTnLst>
                                    <p:set>
                                      <p:cBhvr>
                                        <p:cTn id="28" dur="1" fill="hold">
                                          <p:stCondLst>
                                            <p:cond delay="0"/>
                                          </p:stCondLst>
                                        </p:cTn>
                                        <p:tgtEl>
                                          <p:spTgt spid="4098"/>
                                        </p:tgtEl>
                                        <p:attrNameLst>
                                          <p:attrName>style.visibility</p:attrName>
                                        </p:attrNameLst>
                                      </p:cBhvr>
                                      <p:to>
                                        <p:strVal val="visible"/>
                                      </p:to>
                                    </p:set>
                                    <p:animEffect transition="in" filter="wheel(1)">
                                      <p:cBhvr>
                                        <p:cTn id="29" dur="2000"/>
                                        <p:tgtEl>
                                          <p:spTgt spid="40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404664"/>
            <a:ext cx="8229600" cy="3312367"/>
          </a:xfrm>
        </p:spPr>
        <p:txBody>
          <a:bodyPr>
            <a:normAutofit fontScale="77500" lnSpcReduction="20000"/>
          </a:bodyPr>
          <a:lstStyle/>
          <a:p>
            <a:pPr algn="just"/>
            <a:r>
              <a:rPr lang="es-ES" sz="3100" dirty="0" smtClean="0"/>
              <a:t>Para construir el perfil profesional se debe realizar una investigación de los conocimientos, técnicas y procedimientos disponibles en la disciplina, los cuáles serán las bases de la carrera. </a:t>
            </a:r>
          </a:p>
          <a:p>
            <a:pPr algn="just"/>
            <a:endParaRPr lang="es-ES" sz="3100" dirty="0" smtClean="0"/>
          </a:p>
          <a:p>
            <a:pPr algn="just"/>
            <a:r>
              <a:rPr lang="es-ES" sz="3100" dirty="0" smtClean="0"/>
              <a:t>Con está información se determinan las áreas de trabajo, y se especifican las tareas que desempeñará el profesional enunciando los conocimientos y habilidades terminales que debe alcanzar el profesionista. </a:t>
            </a:r>
          </a:p>
          <a:p>
            <a:pPr algn="just"/>
            <a:endParaRPr lang="es-ES" dirty="0"/>
          </a:p>
        </p:txBody>
      </p:sp>
      <p:pic>
        <p:nvPicPr>
          <p:cNvPr id="5122" name="Picture 2" descr="wpid-consttruir_el_xito.jpg (306×320)"/>
          <p:cNvPicPr>
            <a:picLocks noChangeAspect="1" noChangeArrowheads="1"/>
          </p:cNvPicPr>
          <p:nvPr/>
        </p:nvPicPr>
        <p:blipFill>
          <a:blip r:embed="rId2">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2195736" y="3356992"/>
            <a:ext cx="5616624" cy="3048001"/>
          </a:xfrm>
          <a:prstGeom prst="rect">
            <a:avLst/>
          </a:prstGeom>
          <a:noFill/>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pic>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460969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1" presetClass="entr" presetSubtype="1" fill="hold" nodeType="clickEffect">
                                  <p:stCondLst>
                                    <p:cond delay="0"/>
                                  </p:stCondLst>
                                  <p:childTnLst>
                                    <p:set>
                                      <p:cBhvr>
                                        <p:cTn id="20" dur="1" fill="hold">
                                          <p:stCondLst>
                                            <p:cond delay="0"/>
                                          </p:stCondLst>
                                        </p:cTn>
                                        <p:tgtEl>
                                          <p:spTgt spid="5122"/>
                                        </p:tgtEl>
                                        <p:attrNameLst>
                                          <p:attrName>style.visibility</p:attrName>
                                        </p:attrNameLst>
                                      </p:cBhvr>
                                      <p:to>
                                        <p:strVal val="visible"/>
                                      </p:to>
                                    </p:set>
                                    <p:animEffect transition="in" filter="wheel(1)">
                                      <p:cBhvr>
                                        <p:cTn id="21" dur="2000"/>
                                        <p:tgtEl>
                                          <p:spTgt spid="51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ES" sz="3600" b="1" dirty="0" smtClean="0"/>
              <a:t>3) Organización y estructuración curricular </a:t>
            </a:r>
            <a:br>
              <a:rPr lang="es-ES" sz="3600" b="1" dirty="0" smtClean="0"/>
            </a:br>
            <a:endParaRPr lang="es-ES" sz="3600" b="1" dirty="0"/>
          </a:p>
        </p:txBody>
      </p:sp>
      <p:sp>
        <p:nvSpPr>
          <p:cNvPr id="3" name="2 Marcador de contenido"/>
          <p:cNvSpPr>
            <a:spLocks noGrp="1"/>
          </p:cNvSpPr>
          <p:nvPr>
            <p:ph idx="1"/>
          </p:nvPr>
        </p:nvSpPr>
        <p:spPr>
          <a:xfrm>
            <a:off x="457200" y="1600201"/>
            <a:ext cx="8229600" cy="2836912"/>
          </a:xfrm>
        </p:spPr>
        <p:txBody>
          <a:bodyPr>
            <a:normAutofit fontScale="92500" lnSpcReduction="20000"/>
          </a:bodyPr>
          <a:lstStyle/>
          <a:p>
            <a:pPr algn="just"/>
            <a:r>
              <a:rPr lang="es-ES" dirty="0" smtClean="0"/>
              <a:t>Con base en los rubros del perfil profesional, se enumeran los conocimientos y habilidades específicos que debe adquirir el profesionista para que se logren los objetivos derivados de los rubros. </a:t>
            </a:r>
          </a:p>
          <a:p>
            <a:pPr algn="just"/>
            <a:endParaRPr lang="es-ES" dirty="0" smtClean="0"/>
          </a:p>
          <a:p>
            <a:pPr algn="just"/>
            <a:r>
              <a:rPr lang="es-ES" dirty="0" smtClean="0"/>
              <a:t>Estos conocimientos y habilidades específicos se organizan en áreas de conocimientos, temas y contenidos de la disciplina. </a:t>
            </a:r>
          </a:p>
          <a:p>
            <a:endParaRPr lang="es-ES" dirty="0"/>
          </a:p>
        </p:txBody>
      </p:sp>
      <p:pic>
        <p:nvPicPr>
          <p:cNvPr id="6146" name="Picture 2" descr="art-técnico.gif (960×720)"/>
          <p:cNvPicPr>
            <a:picLocks noChangeAspect="1" noChangeArrowheads="1"/>
          </p:cNvPicPr>
          <p:nvPr/>
        </p:nvPicPr>
        <p:blipFill>
          <a:blip r:embed="rId2">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2267744" y="4077072"/>
            <a:ext cx="4572000" cy="2448272"/>
          </a:xfrm>
          <a:prstGeom prst="rect">
            <a:avLst/>
          </a:prstGeom>
          <a:noFill/>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pic>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9676627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fade">
                                      <p:cBhvr>
                                        <p:cTn id="15" dur="1000"/>
                                        <p:tgtEl>
                                          <p:spTgt spid="3">
                                            <p:txEl>
                                              <p:pRg st="0" end="0"/>
                                            </p:txEl>
                                          </p:spTgt>
                                        </p:tgtEl>
                                      </p:cBhvr>
                                    </p:animEffect>
                                    <p:anim calcmode="lin" valueType="num">
                                      <p:cBhvr>
                                        <p:cTn id="16"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7"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1000"/>
                                        <p:tgtEl>
                                          <p:spTgt spid="3">
                                            <p:txEl>
                                              <p:pRg st="2" end="2"/>
                                            </p:txEl>
                                          </p:spTgt>
                                        </p:tgtEl>
                                      </p:cBhvr>
                                    </p:animEffect>
                                    <p:anim calcmode="lin" valueType="num">
                                      <p:cBhvr>
                                        <p:cTn id="2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1" presetClass="entr" presetSubtype="1" fill="hold" nodeType="clickEffect">
                                  <p:stCondLst>
                                    <p:cond delay="0"/>
                                  </p:stCondLst>
                                  <p:childTnLst>
                                    <p:set>
                                      <p:cBhvr>
                                        <p:cTn id="28" dur="1" fill="hold">
                                          <p:stCondLst>
                                            <p:cond delay="0"/>
                                          </p:stCondLst>
                                        </p:cTn>
                                        <p:tgtEl>
                                          <p:spTgt spid="6146"/>
                                        </p:tgtEl>
                                        <p:attrNameLst>
                                          <p:attrName>style.visibility</p:attrName>
                                        </p:attrNameLst>
                                      </p:cBhvr>
                                      <p:to>
                                        <p:strVal val="visible"/>
                                      </p:to>
                                    </p:set>
                                    <p:animEffect transition="in" filter="wheel(1)">
                                      <p:cBhvr>
                                        <p:cTn id="29" dur="2000"/>
                                        <p:tgtEl>
                                          <p:spTgt spid="61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620689"/>
            <a:ext cx="8229600" cy="2736303"/>
          </a:xfrm>
        </p:spPr>
        <p:txBody>
          <a:bodyPr>
            <a:normAutofit fontScale="92500" lnSpcReduction="10000"/>
          </a:bodyPr>
          <a:lstStyle/>
          <a:p>
            <a:r>
              <a:rPr lang="es-ES" dirty="0" smtClean="0"/>
              <a:t>En este punto, se organizan y estructuran en diferentes alternativas curriculares entre los que se encuentran los planes lineales, por asignaturas, por módulos, o un plan mixto. </a:t>
            </a:r>
          </a:p>
          <a:p>
            <a:pPr marL="0" indent="0">
              <a:buNone/>
            </a:pPr>
            <a:endParaRPr lang="es-ES" dirty="0" smtClean="0"/>
          </a:p>
          <a:p>
            <a:r>
              <a:rPr lang="es-ES" dirty="0" smtClean="0"/>
              <a:t>Esto dependerá de las características de la disciplina, los recursos y de los lineamientos de la institución. </a:t>
            </a:r>
          </a:p>
          <a:p>
            <a:endParaRPr lang="es-ES" dirty="0"/>
          </a:p>
        </p:txBody>
      </p:sp>
      <p:pic>
        <p:nvPicPr>
          <p:cNvPr id="7170" name="Picture 2" descr="disciplina..jpg (363×363)"/>
          <p:cNvPicPr>
            <a:picLocks noChangeAspect="1" noChangeArrowheads="1"/>
          </p:cNvPicPr>
          <p:nvPr/>
        </p:nvPicPr>
        <p:blipFill>
          <a:blip r:embed="rId2">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1691680" y="3140968"/>
            <a:ext cx="5544616" cy="3457576"/>
          </a:xfrm>
          <a:prstGeom prst="rect">
            <a:avLst/>
          </a:prstGeom>
          <a:noFill/>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pic>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247924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7170"/>
                                        </p:tgtEl>
                                        <p:attrNameLst>
                                          <p:attrName>style.visibility</p:attrName>
                                        </p:attrNameLst>
                                      </p:cBhvr>
                                      <p:to>
                                        <p:strVal val="visible"/>
                                      </p:to>
                                    </p:set>
                                    <p:animEffect transition="in" filter="wheel(1)">
                                      <p:cBhvr>
                                        <p:cTn id="7" dur="2000"/>
                                        <p:tgtEl>
                                          <p:spTgt spid="71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sz="4000" b="1" dirty="0" smtClean="0"/>
              <a:t>4) Evaluación continua del currículum</a:t>
            </a:r>
            <a:r>
              <a:rPr lang="es-ES" sz="4000" dirty="0" smtClean="0"/>
              <a:t> </a:t>
            </a:r>
            <a:r>
              <a:rPr lang="es-ES" dirty="0" smtClean="0"/>
              <a:t/>
            </a:r>
            <a:br>
              <a:rPr lang="es-ES" dirty="0" smtClean="0"/>
            </a:br>
            <a:endParaRPr lang="es-ES" dirty="0"/>
          </a:p>
        </p:txBody>
      </p:sp>
      <p:sp>
        <p:nvSpPr>
          <p:cNvPr id="3" name="2 Marcador de contenido"/>
          <p:cNvSpPr>
            <a:spLocks noGrp="1"/>
          </p:cNvSpPr>
          <p:nvPr>
            <p:ph idx="1"/>
          </p:nvPr>
        </p:nvSpPr>
        <p:spPr>
          <a:xfrm>
            <a:off x="457200" y="1600200"/>
            <a:ext cx="8229600" cy="2836911"/>
          </a:xfrm>
        </p:spPr>
        <p:txBody>
          <a:bodyPr>
            <a:normAutofit fontScale="70000" lnSpcReduction="20000"/>
          </a:bodyPr>
          <a:lstStyle/>
          <a:p>
            <a:pPr algn="just"/>
            <a:r>
              <a:rPr lang="es-ES" dirty="0"/>
              <a:t>E</a:t>
            </a:r>
            <a:r>
              <a:rPr lang="es-ES" dirty="0" smtClean="0"/>
              <a:t>l currículo no es estático, pues está basado en necesidades que pueden cambiar y en avances disciplinarios lo cuál hace necesario actualizar permanentemente el currículo. </a:t>
            </a:r>
          </a:p>
          <a:p>
            <a:pPr algn="just"/>
            <a:endParaRPr lang="es-ES" dirty="0" smtClean="0"/>
          </a:p>
          <a:p>
            <a:pPr algn="just"/>
            <a:r>
              <a:rPr lang="es-ES" dirty="0" smtClean="0"/>
              <a:t>Para lograrlo se debe contemplar las repercusiones sociales que puede tener la labor del egresado (evaluación externa) así como el logro académico de los objetivos enunciados en el perfil profesional (evaluación interna). </a:t>
            </a:r>
          </a:p>
          <a:p>
            <a:pPr algn="just"/>
            <a:endParaRPr lang="es-ES" dirty="0" smtClean="0"/>
          </a:p>
          <a:p>
            <a:pPr algn="just"/>
            <a:r>
              <a:rPr lang="es-ES" dirty="0" smtClean="0"/>
              <a:t>Los resultados de ambas evaluaciones conducirán a la elaboración de un programa de restructuración curricular o rediseño del programa educativo. </a:t>
            </a:r>
          </a:p>
          <a:p>
            <a:pPr algn="just"/>
            <a:endParaRPr lang="es-ES" dirty="0" smtClean="0"/>
          </a:p>
          <a:p>
            <a:endParaRPr lang="es-ES" dirty="0"/>
          </a:p>
        </p:txBody>
      </p:sp>
      <p:pic>
        <p:nvPicPr>
          <p:cNvPr id="8194" name="Picture 2" descr="evaluacion.jpg (367×235)"/>
          <p:cNvPicPr>
            <a:picLocks noChangeAspect="1" noChangeArrowheads="1"/>
          </p:cNvPicPr>
          <p:nvPr/>
        </p:nvPicPr>
        <p:blipFill>
          <a:blip r:embed="rId2">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1187624" y="4365104"/>
            <a:ext cx="6192688" cy="2238376"/>
          </a:xfrm>
          <a:prstGeom prst="rect">
            <a:avLst/>
          </a:prstGeom>
          <a:noFill/>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pic>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6434158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fade">
                                      <p:cBhvr>
                                        <p:cTn id="15" dur="1000"/>
                                        <p:tgtEl>
                                          <p:spTgt spid="3">
                                            <p:txEl>
                                              <p:pRg st="0" end="0"/>
                                            </p:txEl>
                                          </p:spTgt>
                                        </p:tgtEl>
                                      </p:cBhvr>
                                    </p:animEffect>
                                    <p:anim calcmode="lin" valueType="num">
                                      <p:cBhvr>
                                        <p:cTn id="16"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7"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1000"/>
                                        <p:tgtEl>
                                          <p:spTgt spid="3">
                                            <p:txEl>
                                              <p:pRg st="2" end="2"/>
                                            </p:txEl>
                                          </p:spTgt>
                                        </p:tgtEl>
                                      </p:cBhvr>
                                    </p:animEffect>
                                    <p:anim calcmode="lin" valueType="num">
                                      <p:cBhvr>
                                        <p:cTn id="2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fade">
                                      <p:cBhvr>
                                        <p:cTn id="29" dur="1000"/>
                                        <p:tgtEl>
                                          <p:spTgt spid="3">
                                            <p:txEl>
                                              <p:pRg st="4" end="4"/>
                                            </p:txEl>
                                          </p:spTgt>
                                        </p:tgtEl>
                                      </p:cBhvr>
                                    </p:animEffect>
                                    <p:anim calcmode="lin" valueType="num">
                                      <p:cBhvr>
                                        <p:cTn id="3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1" presetClass="entr" presetSubtype="1" fill="hold" nodeType="clickEffect">
                                  <p:stCondLst>
                                    <p:cond delay="0"/>
                                  </p:stCondLst>
                                  <p:childTnLst>
                                    <p:set>
                                      <p:cBhvr>
                                        <p:cTn id="35" dur="1" fill="hold">
                                          <p:stCondLst>
                                            <p:cond delay="0"/>
                                          </p:stCondLst>
                                        </p:cTn>
                                        <p:tgtEl>
                                          <p:spTgt spid="8194"/>
                                        </p:tgtEl>
                                        <p:attrNameLst>
                                          <p:attrName>style.visibility</p:attrName>
                                        </p:attrNameLst>
                                      </p:cBhvr>
                                      <p:to>
                                        <p:strVal val="visible"/>
                                      </p:to>
                                    </p:set>
                                    <p:animEffect transition="in" filter="wheel(1)">
                                      <p:cBhvr>
                                        <p:cTn id="36" dur="2000"/>
                                        <p:tgtEl>
                                          <p:spTgt spid="81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620688"/>
            <a:ext cx="8229600" cy="5505475"/>
          </a:xfrm>
        </p:spPr>
        <p:txBody>
          <a:bodyPr/>
          <a:lstStyle/>
          <a:p>
            <a:pPr marL="0" indent="0">
              <a:buNone/>
            </a:pPr>
            <a:r>
              <a:rPr lang="es-ES" dirty="0" smtClean="0"/>
              <a:t>BIBLIOGRAFÍA</a:t>
            </a:r>
          </a:p>
          <a:p>
            <a:r>
              <a:rPr lang="es-ES" sz="2000" dirty="0" smtClean="0"/>
              <a:t>Díaz-Barriga, F. (2011). Metodología de Diseño Curricular para Educación Superior. México, D.F.: Trillas.</a:t>
            </a:r>
          </a:p>
          <a:p>
            <a:endParaRPr lang="es-ES" dirty="0" smtClean="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2267744" y="2204864"/>
            <a:ext cx="4392488" cy="159067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dist="35921" dir="2700000" algn="ctr" rotWithShape="0">
                    <a:schemeClr val="bg2"/>
                  </a:outerShdw>
                </a:effectLst>
              </a14:hiddenEffects>
            </a:ext>
          </a:extLst>
        </p:spPr>
      </p:pic>
      <p:sp>
        <p:nvSpPr>
          <p:cNvPr id="4" name="3 Elipse"/>
          <p:cNvSpPr/>
          <p:nvPr/>
        </p:nvSpPr>
        <p:spPr>
          <a:xfrm>
            <a:off x="2627784" y="4437112"/>
            <a:ext cx="3672408" cy="2016224"/>
          </a:xfrm>
          <a:prstGeom prst="ellipse">
            <a:avLst/>
          </a:prstGeom>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s-ES" dirty="0" smtClean="0"/>
              <a:t>Tania Ortega</a:t>
            </a:r>
          </a:p>
          <a:p>
            <a:pPr algn="ctr"/>
            <a:r>
              <a:rPr lang="es-ES" dirty="0" smtClean="0"/>
              <a:t>Ruth Cruz</a:t>
            </a:r>
          </a:p>
          <a:p>
            <a:pPr algn="ctr"/>
            <a:r>
              <a:rPr lang="es-ES" dirty="0" smtClean="0"/>
              <a:t>Anie Priego</a:t>
            </a:r>
          </a:p>
          <a:p>
            <a:pPr algn="ctr"/>
            <a:r>
              <a:rPr lang="es-ES" dirty="0" smtClean="0"/>
              <a:t>Valeria Reyes </a:t>
            </a:r>
          </a:p>
          <a:p>
            <a:pPr algn="ctr"/>
            <a:r>
              <a:rPr lang="es-ES" dirty="0" smtClean="0"/>
              <a:t>Elizabeth Ramírez</a:t>
            </a:r>
            <a:endParaRPr lang="es-E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86317812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ujo">
  <a:themeElements>
    <a:clrScheme name="Fluj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uj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uj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99</TotalTime>
  <Words>541</Words>
  <Application>Microsoft Office PowerPoint</Application>
  <PresentationFormat>On-screen Show (4:3)</PresentationFormat>
  <Paragraphs>36</Paragraphs>
  <Slides>9</Slides>
  <Notes>0</Notes>
  <HiddenSlides>0</HiddenSlides>
  <MMClips>0</MMClips>
  <ScaleCrop>false</ScaleCrop>
  <HeadingPairs>
    <vt:vector size="4" baseType="variant">
      <vt:variant>
        <vt:lpstr>Design Template</vt:lpstr>
      </vt:variant>
      <vt:variant>
        <vt:i4>1</vt:i4>
      </vt:variant>
      <vt:variant>
        <vt:lpstr>Slide Titles</vt:lpstr>
      </vt:variant>
      <vt:variant>
        <vt:i4>9</vt:i4>
      </vt:variant>
    </vt:vector>
  </HeadingPairs>
  <TitlesOfParts>
    <vt:vector size="10" baseType="lpstr">
      <vt:lpstr>Flujo</vt:lpstr>
      <vt:lpstr>Asignatura: Evaluación del Diseño Curricular</vt:lpstr>
      <vt:lpstr>Slide 2</vt:lpstr>
      <vt:lpstr>Etapas 1) Fundamentación de la carrera profesional  </vt:lpstr>
      <vt:lpstr>2) Elaboración del perfil profesional  </vt:lpstr>
      <vt:lpstr>Slide 5</vt:lpstr>
      <vt:lpstr>3) Organización y estructuración curricular  </vt:lpstr>
      <vt:lpstr>Slide 7</vt:lpstr>
      <vt:lpstr>4) Evaluación continua del currículum  </vt:lpstr>
      <vt:lpstr>Slide 9</vt:lpstr>
    </vt:vector>
  </TitlesOfParts>
  <Company>CIBERINTERNET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Windows </dc:creator>
  <cp:lastModifiedBy>tania ortega</cp:lastModifiedBy>
  <cp:revision>9</cp:revision>
  <dcterms:created xsi:type="dcterms:W3CDTF">2014-05-14T22:28:18Z</dcterms:created>
  <dcterms:modified xsi:type="dcterms:W3CDTF">2014-05-14T22:33:43Z</dcterms:modified>
</cp:coreProperties>
</file>