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F5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16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2573B035-77A1-4608-90D4-5F63BDCEB4FF}" type="datetimeFigureOut">
              <a:rPr lang="es-ES" smtClean="0"/>
              <a:t>05/05/2014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20981C24-B3A8-402B-9318-F2120CA5D2E1}" type="slidenum">
              <a:rPr lang="es-ES" smtClean="0"/>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573B035-77A1-4608-90D4-5F63BDCEB4FF}" type="datetimeFigureOut">
              <a:rPr lang="es-ES" smtClean="0"/>
              <a:t>05/05/2014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20981C24-B3A8-402B-9318-F2120CA5D2E1}" type="slidenum">
              <a:rPr lang="es-ES" smtClean="0"/>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2573B035-77A1-4608-90D4-5F63BDCEB4FF}" type="datetimeFigureOut">
              <a:rPr lang="es-ES" smtClean="0"/>
              <a:t>05/05/2014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20981C24-B3A8-402B-9318-F2120CA5D2E1}" type="slidenum">
              <a:rPr lang="es-ES" smtClean="0"/>
              <a:t>‹Nº›</a:t>
            </a:fld>
            <a:endParaRPr lang="es-E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573B035-77A1-4608-90D4-5F63BDCEB4FF}" type="datetimeFigureOut">
              <a:rPr lang="es-ES" smtClean="0"/>
              <a:t>05/05/2014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20981C24-B3A8-402B-9318-F2120CA5D2E1}" type="slidenum">
              <a:rPr lang="es-ES" smtClean="0"/>
              <a:t>‹Nº›</a:t>
            </a:fld>
            <a:endParaRPr lang="es-ES" dirty="0"/>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573B035-77A1-4608-90D4-5F63BDCEB4FF}" type="datetimeFigureOut">
              <a:rPr lang="es-ES" smtClean="0"/>
              <a:t>05/05/2014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20981C24-B3A8-402B-9318-F2120CA5D2E1}" type="slidenum">
              <a:rPr lang="es-ES" smtClean="0"/>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2573B035-77A1-4608-90D4-5F63BDCEB4FF}" type="datetimeFigureOut">
              <a:rPr lang="es-ES" smtClean="0"/>
              <a:t>05/05/2014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20981C24-B3A8-402B-9318-F2120CA5D2E1}" type="slidenum">
              <a:rPr lang="es-ES" smtClean="0"/>
              <a:t>‹Nº›</a:t>
            </a:fld>
            <a:endParaRPr lang="es-ES" dirty="0"/>
          </a:p>
        </p:txBody>
      </p:sp>
      <p:sp>
        <p:nvSpPr>
          <p:cNvPr id="9" name="Content Placeholder 8"/>
          <p:cNvSpPr>
            <a:spLocks noGrp="1"/>
          </p:cNvSpPr>
          <p:nvPr>
            <p:ph sz="quarter" idx="13"/>
          </p:nvPr>
        </p:nvSpPr>
        <p:spPr>
          <a:xfrm>
            <a:off x="676655"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573B035-77A1-4608-90D4-5F63BDCEB4FF}" type="datetimeFigureOut">
              <a:rPr lang="es-ES" smtClean="0"/>
              <a:t>05/05/2014</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20981C24-B3A8-402B-9318-F2120CA5D2E1}" type="slidenum">
              <a:rPr lang="es-ES" smtClean="0"/>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2573B035-77A1-4608-90D4-5F63BDCEB4FF}" type="datetimeFigureOut">
              <a:rPr lang="es-ES" smtClean="0"/>
              <a:t>05/05/2014</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20981C24-B3A8-402B-9318-F2120CA5D2E1}" type="slidenum">
              <a:rPr lang="es-ES" smtClean="0"/>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2573B035-77A1-4608-90D4-5F63BDCEB4FF}" type="datetimeFigureOut">
              <a:rPr lang="es-ES" smtClean="0"/>
              <a:t>05/05/2014</a:t>
            </a:fld>
            <a:endParaRPr lang="es-ES" dirty="0"/>
          </a:p>
        </p:txBody>
      </p:sp>
      <p:sp>
        <p:nvSpPr>
          <p:cNvPr id="3" name="Footer Placeholder 2"/>
          <p:cNvSpPr>
            <a:spLocks noGrp="1"/>
          </p:cNvSpPr>
          <p:nvPr>
            <p:ph type="ftr" sz="quarter" idx="11"/>
          </p:nvPr>
        </p:nvSpPr>
        <p:spPr/>
        <p:txBody>
          <a:bodyPr/>
          <a:lstStyle/>
          <a:p>
            <a:endParaRPr lang="es-ES" dirty="0"/>
          </a:p>
        </p:txBody>
      </p:sp>
      <p:sp>
        <p:nvSpPr>
          <p:cNvPr id="4" name="Slide Number Placeholder 3"/>
          <p:cNvSpPr>
            <a:spLocks noGrp="1"/>
          </p:cNvSpPr>
          <p:nvPr>
            <p:ph type="sldNum" sz="quarter" idx="12"/>
          </p:nvPr>
        </p:nvSpPr>
        <p:spPr/>
        <p:txBody>
          <a:bodyPr/>
          <a:lstStyle/>
          <a:p>
            <a:fld id="{20981C24-B3A8-402B-9318-F2120CA5D2E1}" type="slidenum">
              <a:rPr lang="es-ES" smtClean="0"/>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2573B035-77A1-4608-90D4-5F63BDCEB4FF}" type="datetimeFigureOut">
              <a:rPr lang="es-ES" smtClean="0"/>
              <a:t>05/05/2014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20981C24-B3A8-402B-9318-F2120CA5D2E1}" type="slidenum">
              <a:rPr lang="es-ES" smtClean="0"/>
              <a:t>‹Nº›</a:t>
            </a:fld>
            <a:endParaRPr lang="es-E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573B035-77A1-4608-90D4-5F63BDCEB4FF}" type="datetimeFigureOut">
              <a:rPr lang="es-ES" smtClean="0"/>
              <a:t>05/05/2014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20981C24-B3A8-402B-9318-F2120CA5D2E1}" type="slidenum">
              <a:rPr lang="es-ES" smtClean="0"/>
              <a:t>‹Nº›</a:t>
            </a:fld>
            <a:endParaRPr lang="es-E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573B035-77A1-4608-90D4-5F63BDCEB4FF}" type="datetimeFigureOut">
              <a:rPr lang="es-ES" smtClean="0"/>
              <a:t>05/05/2014</a:t>
            </a:fld>
            <a:endParaRPr lang="es-E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s-E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20981C24-B3A8-402B-9318-F2120CA5D2E1}" type="slidenum">
              <a:rPr lang="es-ES" smtClean="0"/>
              <a:t>‹Nº›</a:t>
            </a:fld>
            <a:endParaRPr lang="es-E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2276872"/>
            <a:ext cx="4716016" cy="2520280"/>
          </a:xfrm>
        </p:spPr>
        <p:txBody>
          <a:bodyPr>
            <a:noAutofit/>
          </a:bodyPr>
          <a:lstStyle/>
          <a:p>
            <a:r>
              <a:rPr lang="es-ES" sz="6000" dirty="0" smtClean="0"/>
              <a:t>Modelos del Diseño Curricular</a:t>
            </a:r>
            <a:endParaRPr lang="es-ES" sz="6000" dirty="0"/>
          </a:p>
        </p:txBody>
      </p:sp>
      <p:pic>
        <p:nvPicPr>
          <p:cNvPr id="5122" name="Picture 2" descr="cuentos.jpg (630×43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836712"/>
            <a:ext cx="4104456" cy="4464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0011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5122"/>
                                        </p:tgtEl>
                                        <p:attrNameLst>
                                          <p:attrName>style.visibility</p:attrName>
                                        </p:attrNameLst>
                                      </p:cBhvr>
                                      <p:to>
                                        <p:strVal val="visible"/>
                                      </p:to>
                                    </p:set>
                                    <p:animEffect transition="in" filter="circle(in)">
                                      <p:cBhvr>
                                        <p:cTn id="25" dur="2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72067" y="1556792"/>
            <a:ext cx="7408333" cy="4569371"/>
          </a:xfrm>
        </p:spPr>
        <p:txBody>
          <a:bodyPr>
            <a:normAutofit fontScale="70000" lnSpcReduction="20000"/>
          </a:bodyPr>
          <a:lstStyle/>
          <a:p>
            <a:r>
              <a:rPr lang="es-ES" b="1" dirty="0"/>
              <a:t>U</a:t>
            </a:r>
            <a:r>
              <a:rPr lang="es-ES" b="1" dirty="0" smtClean="0"/>
              <a:t>n Modelo de Diseño es una representación de ideas, acciones y objetos, de modo tal que dicha representación sirva como guía a la hora de llevar el proyecto curricular a la práctica. </a:t>
            </a:r>
          </a:p>
          <a:p>
            <a:endParaRPr lang="es-ES" b="1" dirty="0" smtClean="0"/>
          </a:p>
          <a:p>
            <a:r>
              <a:rPr lang="es-ES" b="1" dirty="0" smtClean="0"/>
              <a:t>Un modelo de diseño depende del objeto sobre el cuál se elabora así que existen diversos modelos, prácticos o teóricos. </a:t>
            </a:r>
          </a:p>
          <a:p>
            <a:endParaRPr lang="es-ES" b="1" dirty="0" smtClean="0"/>
          </a:p>
          <a:p>
            <a:r>
              <a:rPr lang="es-ES" b="1" dirty="0" smtClean="0"/>
              <a:t>Estos modelos son el andamiaje intelectual pará proceder á la tarea de diseño, es una especie de esquema en donde incorporan todos aquellos aspectos considerados pertinentes desde la concepción de currículum. </a:t>
            </a:r>
          </a:p>
          <a:p>
            <a:pPr marL="0" indent="0">
              <a:buNone/>
            </a:pPr>
            <a:endParaRPr lang="es-ES" b="1" dirty="0" smtClean="0"/>
          </a:p>
          <a:p>
            <a:r>
              <a:rPr lang="es-ES" b="1" dirty="0" smtClean="0"/>
              <a:t>En síntesis la utilidad de un diseño reside en su capacidad pará provocar la reflexión sobre</a:t>
            </a:r>
            <a:r>
              <a:rPr lang="es-ES" sz="2600" b="1" dirty="0" smtClean="0"/>
              <a:t>:</a:t>
            </a:r>
            <a:r>
              <a:rPr lang="es-ES" sz="4600" b="1" dirty="0" smtClean="0"/>
              <a:t> </a:t>
            </a:r>
            <a:r>
              <a:rPr lang="es-ES" sz="4600" b="1" dirty="0" smtClean="0">
                <a:solidFill>
                  <a:schemeClr val="accent1">
                    <a:lumMod val="75000"/>
                  </a:schemeClr>
                </a:solidFill>
              </a:rPr>
              <a:t>la práctica, el contexto donde se realiza, los contenidos que incorpora, y á quienes se dirige. </a:t>
            </a:r>
          </a:p>
          <a:p>
            <a:endParaRPr lang="es-ES" b="1" dirty="0"/>
          </a:p>
        </p:txBody>
      </p:sp>
      <p:sp>
        <p:nvSpPr>
          <p:cNvPr id="2" name="1 Título"/>
          <p:cNvSpPr>
            <a:spLocks noGrp="1"/>
          </p:cNvSpPr>
          <p:nvPr>
            <p:ph type="title"/>
          </p:nvPr>
        </p:nvSpPr>
        <p:spPr/>
        <p:txBody>
          <a:bodyPr/>
          <a:lstStyle/>
          <a:p>
            <a:r>
              <a:rPr lang="es-ES" b="1" dirty="0" smtClean="0"/>
              <a:t>¿Qué es un Modelo de Diseño?</a:t>
            </a:r>
            <a:endParaRPr lang="es-ES" b="1" dirty="0"/>
          </a:p>
        </p:txBody>
      </p:sp>
    </p:spTree>
    <p:extLst>
      <p:ext uri="{BB962C8B-B14F-4D97-AF65-F5344CB8AC3E}">
        <p14:creationId xmlns:p14="http://schemas.microsoft.com/office/powerpoint/2010/main" val="3088866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1000"/>
                                        <p:tgtEl>
                                          <p:spTgt spid="3">
                                            <p:txEl>
                                              <p:pRg st="0" end="0"/>
                                            </p:txEl>
                                          </p:spTgt>
                                        </p:tgtEl>
                                      </p:cBhvr>
                                    </p:animEffect>
                                    <p:anim calcmode="lin" valueType="num">
                                      <p:cBhvr>
                                        <p:cTn id="2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1000"/>
                                        <p:tgtEl>
                                          <p:spTgt spid="3">
                                            <p:txEl>
                                              <p:pRg st="2" end="2"/>
                                            </p:txEl>
                                          </p:spTgt>
                                        </p:tgtEl>
                                      </p:cBhvr>
                                    </p:animEffect>
                                    <p:anim calcmode="lin" valueType="num">
                                      <p:cBhvr>
                                        <p:cTn id="3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fade">
                                      <p:cBhvr>
                                        <p:cTn id="46" dur="1000"/>
                                        <p:tgtEl>
                                          <p:spTgt spid="3">
                                            <p:txEl>
                                              <p:pRg st="6" end="6"/>
                                            </p:txEl>
                                          </p:spTgt>
                                        </p:tgtEl>
                                      </p:cBhvr>
                                    </p:animEffect>
                                    <p:anim calcmode="lin" valueType="num">
                                      <p:cBhvr>
                                        <p:cTn id="4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484784"/>
            <a:ext cx="8229600" cy="2952329"/>
          </a:xfrm>
        </p:spPr>
        <p:txBody>
          <a:bodyPr>
            <a:normAutofit fontScale="55000" lnSpcReduction="20000"/>
          </a:bodyPr>
          <a:lstStyle/>
          <a:p>
            <a:r>
              <a:rPr lang="es-ES" sz="2900" b="1" dirty="0" smtClean="0"/>
              <a:t>Este es el modelo clásico fue iniciado por </a:t>
            </a:r>
            <a:r>
              <a:rPr lang="es-ES" sz="2900" b="1" dirty="0" smtClean="0"/>
              <a:t>Bobbitt</a:t>
            </a:r>
            <a:r>
              <a:rPr lang="es-ES" sz="2900" b="1" dirty="0" smtClean="0"/>
              <a:t>, derivado de la preocupación por los resultados de la enseñanza.</a:t>
            </a:r>
          </a:p>
          <a:p>
            <a:endParaRPr lang="es-ES" sz="2900" b="1" dirty="0" smtClean="0"/>
          </a:p>
          <a:p>
            <a:r>
              <a:rPr lang="es-ES" sz="2900" b="1" dirty="0"/>
              <a:t>E</a:t>
            </a:r>
            <a:r>
              <a:rPr lang="es-ES" sz="2900" b="1" dirty="0" smtClean="0"/>
              <a:t>ste modelo concibe a la educación como un medio para obtener fines.</a:t>
            </a:r>
          </a:p>
          <a:p>
            <a:endParaRPr lang="es-ES" sz="2900" b="1" dirty="0" smtClean="0"/>
          </a:p>
          <a:p>
            <a:r>
              <a:rPr lang="es-ES" sz="2900" b="1" dirty="0" smtClean="0"/>
              <a:t> En este los objetivos cobran mayor importancia, al respecto Tyler describe que un objetivo es </a:t>
            </a:r>
            <a:r>
              <a:rPr lang="es-ES" sz="3600" b="1" dirty="0" smtClean="0">
                <a:solidFill>
                  <a:schemeClr val="accent1">
                    <a:lumMod val="75000"/>
                  </a:schemeClr>
                </a:solidFill>
              </a:rPr>
              <a:t>“</a:t>
            </a:r>
            <a:r>
              <a:rPr lang="es-ES" sz="4400" b="1" dirty="0" smtClean="0">
                <a:solidFill>
                  <a:schemeClr val="accent1">
                    <a:lumMod val="75000"/>
                  </a:schemeClr>
                </a:solidFill>
              </a:rPr>
              <a:t>un enunciado que ilustra o describe la clase de comportamiento que se espera logre el estudiante de modo tal que cuando el comportamiento sea alcanzado, este sea reconocido” </a:t>
            </a:r>
          </a:p>
          <a:p>
            <a:endParaRPr lang="es-ES" sz="4400" b="1" dirty="0"/>
          </a:p>
        </p:txBody>
      </p:sp>
      <p:sp>
        <p:nvSpPr>
          <p:cNvPr id="2" name="1 Título"/>
          <p:cNvSpPr>
            <a:spLocks noGrp="1"/>
          </p:cNvSpPr>
          <p:nvPr>
            <p:ph type="title"/>
          </p:nvPr>
        </p:nvSpPr>
        <p:spPr/>
        <p:txBody>
          <a:bodyPr>
            <a:normAutofit fontScale="90000"/>
          </a:bodyPr>
          <a:lstStyle/>
          <a:p>
            <a:r>
              <a:rPr lang="es-ES" sz="4000" b="1" dirty="0" smtClean="0"/>
              <a:t>a) Modelo por objetivos conductuales </a:t>
            </a:r>
            <a:r>
              <a:rPr lang="es-ES" dirty="0" smtClean="0"/>
              <a:t/>
            </a:r>
            <a:br>
              <a:rPr lang="es-ES" dirty="0" smtClean="0"/>
            </a:br>
            <a:endParaRPr lang="es-ES" dirty="0"/>
          </a:p>
        </p:txBody>
      </p:sp>
      <p:pic>
        <p:nvPicPr>
          <p:cNvPr id="1028" name="Picture 4" descr="19.jpg (552×77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4509120"/>
            <a:ext cx="6553944" cy="1958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6269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1000"/>
                                        <p:tgtEl>
                                          <p:spTgt spid="3">
                                            <p:txEl>
                                              <p:pRg st="0" end="0"/>
                                            </p:txEl>
                                          </p:spTgt>
                                        </p:tgtEl>
                                      </p:cBhvr>
                                    </p:animEffect>
                                    <p:anim calcmode="lin" valueType="num">
                                      <p:cBhvr>
                                        <p:cTn id="2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1000"/>
                                        <p:tgtEl>
                                          <p:spTgt spid="3">
                                            <p:txEl>
                                              <p:pRg st="2" end="2"/>
                                            </p:txEl>
                                          </p:spTgt>
                                        </p:tgtEl>
                                      </p:cBhvr>
                                    </p:animEffect>
                                    <p:anim calcmode="lin" valueType="num">
                                      <p:cBhvr>
                                        <p:cTn id="3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6" presetClass="entr" presetSubtype="16" fill="hold" nodeType="clickEffect">
                                  <p:stCondLst>
                                    <p:cond delay="0"/>
                                  </p:stCondLst>
                                  <p:childTnLst>
                                    <p:set>
                                      <p:cBhvr>
                                        <p:cTn id="45" dur="1" fill="hold">
                                          <p:stCondLst>
                                            <p:cond delay="0"/>
                                          </p:stCondLst>
                                        </p:cTn>
                                        <p:tgtEl>
                                          <p:spTgt spid="1028"/>
                                        </p:tgtEl>
                                        <p:attrNameLst>
                                          <p:attrName>style.visibility</p:attrName>
                                        </p:attrNameLst>
                                      </p:cBhvr>
                                      <p:to>
                                        <p:strVal val="visible"/>
                                      </p:to>
                                    </p:set>
                                    <p:animEffect transition="in" filter="circle(in)">
                                      <p:cBhvr>
                                        <p:cTn id="46" dur="2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721499"/>
          </a:xfrm>
        </p:spPr>
        <p:txBody>
          <a:bodyPr>
            <a:normAutofit fontScale="92500" lnSpcReduction="10000"/>
          </a:bodyPr>
          <a:lstStyle/>
          <a:p>
            <a:r>
              <a:rPr lang="es-ES" dirty="0" smtClean="0"/>
              <a:t>Este modelo se basa en cuatro aspectos: </a:t>
            </a:r>
          </a:p>
          <a:p>
            <a:pPr marL="0" indent="0">
              <a:buNone/>
            </a:pPr>
            <a:endParaRPr lang="es-ES" dirty="0" smtClean="0"/>
          </a:p>
          <a:p>
            <a:r>
              <a:rPr lang="es-ES" b="1" dirty="0" smtClean="0"/>
              <a:t>Determinar los fines que desea alcanzar la escuela: </a:t>
            </a:r>
            <a:r>
              <a:rPr lang="es-ES" dirty="0" smtClean="0"/>
              <a:t>se analiza en este punto al alumno, la vida exterior a la escuela, y el contenido de las materias de estudio. </a:t>
            </a:r>
          </a:p>
          <a:p>
            <a:endParaRPr lang="es-ES" dirty="0" smtClean="0"/>
          </a:p>
          <a:p>
            <a:r>
              <a:rPr lang="es-ES" b="1" dirty="0" smtClean="0"/>
              <a:t>Seleccionar las experiencias educativas: </a:t>
            </a:r>
            <a:r>
              <a:rPr lang="es-ES" dirty="0" smtClean="0"/>
              <a:t>Se eligen aquellas que lleven al mejor alcance de estos fines.</a:t>
            </a:r>
          </a:p>
          <a:p>
            <a:pPr marL="0" indent="0">
              <a:buNone/>
            </a:pPr>
            <a:r>
              <a:rPr lang="es-ES" dirty="0" smtClean="0"/>
              <a:t> </a:t>
            </a:r>
          </a:p>
          <a:p>
            <a:r>
              <a:rPr lang="es-ES" b="1" dirty="0" smtClean="0"/>
              <a:t>Organizar las experiencias educativas: </a:t>
            </a:r>
            <a:r>
              <a:rPr lang="es-ES" dirty="0" smtClean="0"/>
              <a:t>Se otorga un orden a las actividades y experiencias a través de unidades, cursos y programas. </a:t>
            </a:r>
          </a:p>
          <a:p>
            <a:endParaRPr lang="es-ES" dirty="0" smtClean="0"/>
          </a:p>
          <a:p>
            <a:r>
              <a:rPr lang="es-ES" b="1" dirty="0" smtClean="0"/>
              <a:t>Comprobar del logro propuesto: </a:t>
            </a:r>
            <a:r>
              <a:rPr lang="es-ES" dirty="0" smtClean="0"/>
              <a:t>Corresponde a la evaluación de resultados, es decir en que medida el currículum y la enseñanza satisfacen los objetivos formulados. </a:t>
            </a:r>
          </a:p>
          <a:p>
            <a:endParaRPr lang="es-ES" dirty="0"/>
          </a:p>
        </p:txBody>
      </p:sp>
    </p:spTree>
    <p:extLst>
      <p:ext uri="{BB962C8B-B14F-4D97-AF65-F5344CB8AC3E}">
        <p14:creationId xmlns:p14="http://schemas.microsoft.com/office/powerpoint/2010/main" val="3538063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2204864"/>
            <a:ext cx="8229600" cy="3057203"/>
          </a:xfrm>
        </p:spPr>
        <p:txBody>
          <a:bodyPr>
            <a:normAutofit/>
          </a:bodyPr>
          <a:lstStyle/>
          <a:p>
            <a:r>
              <a:rPr lang="es-ES" b="1" dirty="0" smtClean="0"/>
              <a:t>1. Diagnostico de las necesidades. </a:t>
            </a:r>
          </a:p>
          <a:p>
            <a:r>
              <a:rPr lang="es-ES" b="1" dirty="0" smtClean="0"/>
              <a:t>2. Formulación de objetivos. </a:t>
            </a:r>
          </a:p>
          <a:p>
            <a:r>
              <a:rPr lang="es-ES" b="1" dirty="0" smtClean="0"/>
              <a:t>3. Selección de contenidos. </a:t>
            </a:r>
          </a:p>
          <a:p>
            <a:r>
              <a:rPr lang="es-ES" b="1" dirty="0" smtClean="0"/>
              <a:t>4. Organización de los contenidos. </a:t>
            </a:r>
          </a:p>
          <a:p>
            <a:r>
              <a:rPr lang="es-ES" b="1" dirty="0" smtClean="0"/>
              <a:t>5. Selección de las actividades de aprendizaje. </a:t>
            </a:r>
          </a:p>
          <a:p>
            <a:r>
              <a:rPr lang="es-ES" b="1" dirty="0" smtClean="0"/>
              <a:t>6. Determinar lo que se va á evaluar así como los medios pará hacerlo.</a:t>
            </a:r>
          </a:p>
          <a:p>
            <a:endParaRPr lang="es-ES" dirty="0"/>
          </a:p>
        </p:txBody>
      </p:sp>
      <p:sp>
        <p:nvSpPr>
          <p:cNvPr id="2" name="1 Título"/>
          <p:cNvSpPr>
            <a:spLocks noGrp="1"/>
          </p:cNvSpPr>
          <p:nvPr>
            <p:ph type="title"/>
          </p:nvPr>
        </p:nvSpPr>
        <p:spPr>
          <a:xfrm>
            <a:off x="457200" y="274638"/>
            <a:ext cx="8229600" cy="1642194"/>
          </a:xfrm>
        </p:spPr>
        <p:txBody>
          <a:bodyPr>
            <a:noAutofit/>
          </a:bodyPr>
          <a:lstStyle/>
          <a:p>
            <a:pPr algn="l"/>
            <a:r>
              <a:rPr lang="es-ES" sz="1800" b="1" dirty="0" smtClean="0"/>
              <a:t>Como se puede observar en el modelo </a:t>
            </a:r>
            <a:r>
              <a:rPr lang="es-ES" sz="1800" b="1" dirty="0" smtClean="0"/>
              <a:t>Tyleriano</a:t>
            </a:r>
            <a:r>
              <a:rPr lang="es-ES" sz="1800" b="1" dirty="0" smtClean="0"/>
              <a:t>, todos los aspectos dependen de la formulación clara de los objetivos, lo que concuerda en gran medida con Taba, H. (1962), quien otorga gran valor él orden en la adopción de decisiones y en la </a:t>
            </a:r>
            <a:br>
              <a:rPr lang="es-ES" sz="1800" b="1" dirty="0" smtClean="0"/>
            </a:br>
            <a:r>
              <a:rPr lang="es-ES" sz="1800" b="1" dirty="0" smtClean="0"/>
              <a:t>manera de tomarlas, el orden que propone es el siguiente: </a:t>
            </a:r>
            <a:br>
              <a:rPr lang="es-ES" sz="1800" b="1" dirty="0" smtClean="0"/>
            </a:br>
            <a:endParaRPr lang="es-ES" sz="1800" b="1" dirty="0"/>
          </a:p>
        </p:txBody>
      </p:sp>
    </p:spTree>
    <p:extLst>
      <p:ext uri="{BB962C8B-B14F-4D97-AF65-F5344CB8AC3E}">
        <p14:creationId xmlns:p14="http://schemas.microsoft.com/office/powerpoint/2010/main" val="1699330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1000"/>
                                        <p:tgtEl>
                                          <p:spTgt spid="3">
                                            <p:txEl>
                                              <p:pRg st="0" end="0"/>
                                            </p:txEl>
                                          </p:spTgt>
                                        </p:tgtEl>
                                      </p:cBhvr>
                                    </p:animEffect>
                                    <p:anim calcmode="lin" valueType="num">
                                      <p:cBhvr>
                                        <p:cTn id="2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fade">
                                      <p:cBhvr>
                                        <p:cTn id="32" dur="1000"/>
                                        <p:tgtEl>
                                          <p:spTgt spid="3">
                                            <p:txEl>
                                              <p:pRg st="1" end="1"/>
                                            </p:txEl>
                                          </p:spTgt>
                                        </p:tgtEl>
                                      </p:cBhvr>
                                    </p:animEffect>
                                    <p:anim calcmode="lin" valueType="num">
                                      <p:cBhvr>
                                        <p:cTn id="3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fade">
                                      <p:cBhvr>
                                        <p:cTn id="39" dur="1000"/>
                                        <p:tgtEl>
                                          <p:spTgt spid="3">
                                            <p:txEl>
                                              <p:pRg st="2" end="2"/>
                                            </p:txEl>
                                          </p:spTgt>
                                        </p:tgtEl>
                                      </p:cBhvr>
                                    </p:animEffect>
                                    <p:anim calcmode="lin" valueType="num">
                                      <p:cBhvr>
                                        <p:cTn id="4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Effect transition="in" filter="fade">
                                      <p:cBhvr>
                                        <p:cTn id="46" dur="1000"/>
                                        <p:tgtEl>
                                          <p:spTgt spid="3">
                                            <p:txEl>
                                              <p:pRg st="3" end="3"/>
                                            </p:txEl>
                                          </p:spTgt>
                                        </p:tgtEl>
                                      </p:cBhvr>
                                    </p:animEffect>
                                    <p:anim calcmode="lin" valueType="num">
                                      <p:cBhvr>
                                        <p:cTn id="4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3">
                                            <p:txEl>
                                              <p:pRg st="4" end="4"/>
                                            </p:txEl>
                                          </p:spTgt>
                                        </p:tgtEl>
                                        <p:attrNameLst>
                                          <p:attrName>style.visibility</p:attrName>
                                        </p:attrNameLst>
                                      </p:cBhvr>
                                      <p:to>
                                        <p:strVal val="visible"/>
                                      </p:to>
                                    </p:set>
                                    <p:animEffect transition="in" filter="fade">
                                      <p:cBhvr>
                                        <p:cTn id="53" dur="1000"/>
                                        <p:tgtEl>
                                          <p:spTgt spid="3">
                                            <p:txEl>
                                              <p:pRg st="4" end="4"/>
                                            </p:txEl>
                                          </p:spTgt>
                                        </p:tgtEl>
                                      </p:cBhvr>
                                    </p:animEffect>
                                    <p:anim calcmode="lin" valueType="num">
                                      <p:cBhvr>
                                        <p:cTn id="5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3">
                                            <p:txEl>
                                              <p:pRg st="5" end="5"/>
                                            </p:txEl>
                                          </p:spTgt>
                                        </p:tgtEl>
                                        <p:attrNameLst>
                                          <p:attrName>style.visibility</p:attrName>
                                        </p:attrNameLst>
                                      </p:cBhvr>
                                      <p:to>
                                        <p:strVal val="visible"/>
                                      </p:to>
                                    </p:set>
                                    <p:animEffect transition="in" filter="fade">
                                      <p:cBhvr>
                                        <p:cTn id="60" dur="1000"/>
                                        <p:tgtEl>
                                          <p:spTgt spid="3">
                                            <p:txEl>
                                              <p:pRg st="5" end="5"/>
                                            </p:txEl>
                                          </p:spTgt>
                                        </p:tgtEl>
                                      </p:cBhvr>
                                    </p:animEffect>
                                    <p:anim calcmode="lin" valueType="num">
                                      <p:cBhvr>
                                        <p:cTn id="6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268761"/>
            <a:ext cx="8291264" cy="3168352"/>
          </a:xfrm>
        </p:spPr>
        <p:txBody>
          <a:bodyPr>
            <a:normAutofit fontScale="70000" lnSpcReduction="20000"/>
          </a:bodyPr>
          <a:lstStyle/>
          <a:p>
            <a:pPr algn="just"/>
            <a:r>
              <a:rPr lang="es-ES" b="1" dirty="0" smtClean="0"/>
              <a:t>Este modelo pretende flexibilizar el diseño, rechazando la idea de someter los contenidos y actividades de aprendizaje á la especificación de objetivos de comportamiento concibiendo él conocimiento humano como algo vivo, producto del pensamiento del hombre pero que también está en construcción. </a:t>
            </a:r>
          </a:p>
          <a:p>
            <a:pPr algn="just"/>
            <a:endParaRPr lang="es-ES" b="1" dirty="0" smtClean="0"/>
          </a:p>
          <a:p>
            <a:pPr algn="just"/>
            <a:r>
              <a:rPr lang="es-ES" b="1" dirty="0" smtClean="0"/>
              <a:t>En este modelo resalta la diferencia entre objetivos de instrucción (objetivos de ejecución, aquellos que encaminan al alumno hacia una conducta previamente determinada) y los objetivos expresivos (que describen una situación de aprendizaje, e identifican una actividad en la que se encontrará sumergido el aprendiz o un problema que tendrá que resolver, sin mencionar lo que tiene que aprender el alumno en esa situación).</a:t>
            </a:r>
          </a:p>
          <a:p>
            <a:pPr algn="just"/>
            <a:endParaRPr lang="es-ES" dirty="0" smtClean="0"/>
          </a:p>
          <a:p>
            <a:endParaRPr lang="es-ES" dirty="0"/>
          </a:p>
        </p:txBody>
      </p:sp>
      <p:sp>
        <p:nvSpPr>
          <p:cNvPr id="2" name="1 Título"/>
          <p:cNvSpPr>
            <a:spLocks noGrp="1"/>
          </p:cNvSpPr>
          <p:nvPr>
            <p:ph type="title"/>
          </p:nvPr>
        </p:nvSpPr>
        <p:spPr/>
        <p:txBody>
          <a:bodyPr>
            <a:normAutofit fontScale="90000"/>
          </a:bodyPr>
          <a:lstStyle/>
          <a:p>
            <a:r>
              <a:rPr lang="es-ES" dirty="0" smtClean="0"/>
              <a:t>b) Modelo de proceso </a:t>
            </a:r>
            <a:br>
              <a:rPr lang="es-ES" dirty="0" smtClean="0"/>
            </a:br>
            <a:endParaRPr lang="es-ES" dirty="0"/>
          </a:p>
        </p:txBody>
      </p:sp>
      <p:pic>
        <p:nvPicPr>
          <p:cNvPr id="2052" name="Picture 4" descr="22141092-la-libertad-del-concepto-mente-como-un-arbol-en-la-forma-de-una-cabeza-humana-atrapada-por-las-ramas1.jpg (450×4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4077072"/>
            <a:ext cx="6480720" cy="25836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4481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1000"/>
                                        <p:tgtEl>
                                          <p:spTgt spid="3">
                                            <p:txEl>
                                              <p:pRg st="0" end="0"/>
                                            </p:txEl>
                                          </p:spTgt>
                                        </p:tgtEl>
                                      </p:cBhvr>
                                    </p:animEffect>
                                    <p:anim calcmode="lin" valueType="num">
                                      <p:cBhvr>
                                        <p:cTn id="2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1000"/>
                                        <p:tgtEl>
                                          <p:spTgt spid="3">
                                            <p:txEl>
                                              <p:pRg st="2" end="2"/>
                                            </p:txEl>
                                          </p:spTgt>
                                        </p:tgtEl>
                                      </p:cBhvr>
                                    </p:animEffect>
                                    <p:anim calcmode="lin" valueType="num">
                                      <p:cBhvr>
                                        <p:cTn id="3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nodeType="clickEffect">
                                  <p:stCondLst>
                                    <p:cond delay="0"/>
                                  </p:stCondLst>
                                  <p:childTnLst>
                                    <p:set>
                                      <p:cBhvr>
                                        <p:cTn id="38" dur="1" fill="hold">
                                          <p:stCondLst>
                                            <p:cond delay="0"/>
                                          </p:stCondLst>
                                        </p:cTn>
                                        <p:tgtEl>
                                          <p:spTgt spid="2052"/>
                                        </p:tgtEl>
                                        <p:attrNameLst>
                                          <p:attrName>style.visibility</p:attrName>
                                        </p:attrNameLst>
                                      </p:cBhvr>
                                      <p:to>
                                        <p:strVal val="visible"/>
                                      </p:to>
                                    </p:set>
                                    <p:animEffect transition="in" filter="circle(in)">
                                      <p:cBhvr>
                                        <p:cTn id="39" dur="2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5"/>
            <a:ext cx="8229600" cy="3600399"/>
          </a:xfrm>
        </p:spPr>
        <p:txBody>
          <a:bodyPr>
            <a:normAutofit fontScale="85000" lnSpcReduction="20000"/>
          </a:bodyPr>
          <a:lstStyle/>
          <a:p>
            <a:pPr algn="just"/>
            <a:r>
              <a:rPr lang="es-ES" dirty="0" smtClean="0"/>
              <a:t> Es con base en lo anterior que algunos autores se refieren á este modelo como ‘currículo abierta’ ya que no hace referencias explicitas a una conducta terminal. </a:t>
            </a:r>
          </a:p>
          <a:p>
            <a:pPr algn="just"/>
            <a:endParaRPr lang="es-ES" dirty="0" smtClean="0"/>
          </a:p>
          <a:p>
            <a:pPr algn="just"/>
            <a:r>
              <a:rPr lang="es-ES" dirty="0" smtClean="0"/>
              <a:t>Es importante resaltar que el aspecto principal de este modelo es el </a:t>
            </a:r>
            <a:r>
              <a:rPr lang="es-ES" sz="5200" b="1" dirty="0" smtClean="0"/>
              <a:t>maestro</a:t>
            </a:r>
            <a:r>
              <a:rPr lang="es-ES" dirty="0" smtClean="0"/>
              <a:t>, ya que en gran medida es quien diseña y desarrolla el currículum, tarea que requiere de dominio del contenido, elaboración de juicos, comprensión, conocimientos didácticos, etc., donde el diseño y el desarrollo están estrechamente unidos, por lo que si el docente no es un profesional que toma decisiones antes, durante y después del proceso de enseñanza-aprendizaje se puede convertir en una debilidad pará el modelo. </a:t>
            </a:r>
          </a:p>
          <a:p>
            <a:endParaRPr lang="es-ES" dirty="0" smtClean="0"/>
          </a:p>
          <a:p>
            <a:endParaRPr lang="es-ES" dirty="0"/>
          </a:p>
        </p:txBody>
      </p:sp>
      <p:pic>
        <p:nvPicPr>
          <p:cNvPr id="3074" name="Picture 2" descr="profesorPROFESOR....jpg (313×3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4005064"/>
            <a:ext cx="5832648" cy="2687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6889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3074"/>
                                        </p:tgtEl>
                                        <p:attrNameLst>
                                          <p:attrName>style.visibility</p:attrName>
                                        </p:attrNameLst>
                                      </p:cBhvr>
                                      <p:to>
                                        <p:strVal val="visible"/>
                                      </p:to>
                                    </p:set>
                                    <p:animEffect transition="in" filter="circle(in)">
                                      <p:cBhvr>
                                        <p:cTn id="21"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980729"/>
            <a:ext cx="8229600" cy="3672408"/>
          </a:xfrm>
        </p:spPr>
        <p:txBody>
          <a:bodyPr>
            <a:normAutofit fontScale="92500" lnSpcReduction="20000"/>
          </a:bodyPr>
          <a:lstStyle/>
          <a:p>
            <a:pPr algn="just"/>
            <a:r>
              <a:rPr lang="es-ES" sz="2000" b="1" dirty="0" smtClean="0"/>
              <a:t>Por ultimo, </a:t>
            </a:r>
            <a:r>
              <a:rPr lang="es-ES" sz="2000" b="1" dirty="0" smtClean="0"/>
              <a:t>Stenhouse</a:t>
            </a:r>
            <a:r>
              <a:rPr lang="es-ES" sz="2000" b="1" dirty="0" smtClean="0"/>
              <a:t> propone el modelo de investigación, el cuál busca un compromiso más profundo por parte del profesor, ya que en este modelo el currículum se concibe como una investigación de la cuál emanan permanentemente propuestas de innovación. </a:t>
            </a:r>
          </a:p>
          <a:p>
            <a:pPr algn="just"/>
            <a:endParaRPr lang="es-ES" sz="2000" dirty="0" smtClean="0"/>
          </a:p>
          <a:p>
            <a:pPr marL="0" indent="0" algn="just">
              <a:buNone/>
            </a:pPr>
            <a:r>
              <a:rPr lang="es-ES" sz="2000" dirty="0" smtClean="0"/>
              <a:t>Desde está perspectiva emanan las siguientes características: </a:t>
            </a:r>
          </a:p>
          <a:p>
            <a:pPr marL="0" indent="0" algn="just">
              <a:buNone/>
            </a:pPr>
            <a:endParaRPr lang="es-ES" sz="2000" dirty="0" smtClean="0"/>
          </a:p>
          <a:p>
            <a:pPr algn="just">
              <a:buFont typeface="Wingdings" pitchFamily="2" charset="2"/>
              <a:buChar char="v"/>
            </a:pPr>
            <a:r>
              <a:rPr lang="es-ES" sz="1800" dirty="0" smtClean="0"/>
              <a:t>En este modelo, el diseñador es percibido como un investigador. </a:t>
            </a:r>
          </a:p>
          <a:p>
            <a:pPr algn="just">
              <a:buFont typeface="Wingdings" pitchFamily="2" charset="2"/>
              <a:buChar char="v"/>
            </a:pPr>
            <a:r>
              <a:rPr lang="es-ES" sz="1800" dirty="0" smtClean="0"/>
              <a:t>El currículum está pensado más en términos hipotéticos que en un producto acabado.</a:t>
            </a:r>
          </a:p>
          <a:p>
            <a:pPr algn="just">
              <a:buFont typeface="Wingdings" pitchFamily="2" charset="2"/>
              <a:buChar char="v"/>
            </a:pPr>
            <a:r>
              <a:rPr lang="es-ES" sz="1800" dirty="0" smtClean="0"/>
              <a:t>El currículo se plantea como la investigación de problemas a solucionar. </a:t>
            </a:r>
          </a:p>
          <a:p>
            <a:pPr algn="just">
              <a:buFont typeface="Wingdings" pitchFamily="2" charset="2"/>
              <a:buChar char="v"/>
            </a:pPr>
            <a:r>
              <a:rPr lang="es-ES" sz="1800" dirty="0" smtClean="0"/>
              <a:t>El currículo debe recoger las variables del contexto de la escuela y su ambiente. </a:t>
            </a:r>
          </a:p>
          <a:p>
            <a:pPr algn="just">
              <a:buFont typeface="Wingdings" pitchFamily="2" charset="2"/>
              <a:buChar char="v"/>
            </a:pPr>
            <a:r>
              <a:rPr lang="es-ES" sz="1800" dirty="0" smtClean="0"/>
              <a:t>La participación del profesor es fundamental puesto que ellos mismos deben estudiar su enseñanza. </a:t>
            </a:r>
          </a:p>
          <a:p>
            <a:pPr marL="0" indent="0" algn="just">
              <a:buNone/>
            </a:pPr>
            <a:endParaRPr lang="es-ES" sz="2000" dirty="0" smtClean="0"/>
          </a:p>
          <a:p>
            <a:endParaRPr lang="es-ES" dirty="0"/>
          </a:p>
        </p:txBody>
      </p:sp>
      <p:sp>
        <p:nvSpPr>
          <p:cNvPr id="2" name="1 Título"/>
          <p:cNvSpPr>
            <a:spLocks noGrp="1"/>
          </p:cNvSpPr>
          <p:nvPr>
            <p:ph type="title"/>
          </p:nvPr>
        </p:nvSpPr>
        <p:spPr/>
        <p:txBody>
          <a:bodyPr>
            <a:normAutofit fontScale="90000"/>
          </a:bodyPr>
          <a:lstStyle/>
          <a:p>
            <a:r>
              <a:rPr lang="es-ES" b="1" dirty="0" smtClean="0"/>
              <a:t>c) Modelo de investigación </a:t>
            </a:r>
            <a:br>
              <a:rPr lang="es-ES" b="1" dirty="0" smtClean="0"/>
            </a:br>
            <a:endParaRPr lang="es-ES" b="1" dirty="0"/>
          </a:p>
        </p:txBody>
      </p:sp>
      <p:pic>
        <p:nvPicPr>
          <p:cNvPr id="4098" name="Picture 2" descr="VERANO-DE-INVESTIGACION.jpg (600×38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4581128"/>
            <a:ext cx="6336704"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1358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1000"/>
                                        <p:tgtEl>
                                          <p:spTgt spid="3">
                                            <p:txEl>
                                              <p:pRg st="0" end="0"/>
                                            </p:txEl>
                                          </p:spTgt>
                                        </p:tgtEl>
                                      </p:cBhvr>
                                    </p:animEffect>
                                    <p:anim calcmode="lin" valueType="num">
                                      <p:cBhvr>
                                        <p:cTn id="2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1000"/>
                                        <p:tgtEl>
                                          <p:spTgt spid="3">
                                            <p:txEl>
                                              <p:pRg st="2" end="2"/>
                                            </p:txEl>
                                          </p:spTgt>
                                        </p:tgtEl>
                                      </p:cBhvr>
                                    </p:animEffect>
                                    <p:anim calcmode="lin" valueType="num">
                                      <p:cBhvr>
                                        <p:cTn id="3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Effect transition="in" filter="fade">
                                      <p:cBhvr>
                                        <p:cTn id="46" dur="1000"/>
                                        <p:tgtEl>
                                          <p:spTgt spid="3">
                                            <p:txEl>
                                              <p:pRg st="5" end="5"/>
                                            </p:txEl>
                                          </p:spTgt>
                                        </p:tgtEl>
                                      </p:cBhvr>
                                    </p:animEffect>
                                    <p:anim calcmode="lin" valueType="num">
                                      <p:cBhvr>
                                        <p:cTn id="4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Effect transition="in" filter="fade">
                                      <p:cBhvr>
                                        <p:cTn id="53" dur="1000"/>
                                        <p:tgtEl>
                                          <p:spTgt spid="3">
                                            <p:txEl>
                                              <p:pRg st="6" end="6"/>
                                            </p:txEl>
                                          </p:spTgt>
                                        </p:tgtEl>
                                      </p:cBhvr>
                                    </p:animEffect>
                                    <p:anim calcmode="lin" valueType="num">
                                      <p:cBhvr>
                                        <p:cTn id="5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3">
                                            <p:txEl>
                                              <p:pRg st="7" end="7"/>
                                            </p:txEl>
                                          </p:spTgt>
                                        </p:tgtEl>
                                        <p:attrNameLst>
                                          <p:attrName>style.visibility</p:attrName>
                                        </p:attrNameLst>
                                      </p:cBhvr>
                                      <p:to>
                                        <p:strVal val="visible"/>
                                      </p:to>
                                    </p:set>
                                    <p:animEffect transition="in" filter="fade">
                                      <p:cBhvr>
                                        <p:cTn id="60" dur="1000"/>
                                        <p:tgtEl>
                                          <p:spTgt spid="3">
                                            <p:txEl>
                                              <p:pRg st="7" end="7"/>
                                            </p:txEl>
                                          </p:spTgt>
                                        </p:tgtEl>
                                      </p:cBhvr>
                                    </p:animEffect>
                                    <p:anim calcmode="lin" valueType="num">
                                      <p:cBhvr>
                                        <p:cTn id="6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3">
                                            <p:txEl>
                                              <p:pRg st="8" end="8"/>
                                            </p:txEl>
                                          </p:spTgt>
                                        </p:tgtEl>
                                        <p:attrNameLst>
                                          <p:attrName>style.visibility</p:attrName>
                                        </p:attrNameLst>
                                      </p:cBhvr>
                                      <p:to>
                                        <p:strVal val="visible"/>
                                      </p:to>
                                    </p:set>
                                    <p:animEffect transition="in" filter="fade">
                                      <p:cBhvr>
                                        <p:cTn id="67" dur="1000"/>
                                        <p:tgtEl>
                                          <p:spTgt spid="3">
                                            <p:txEl>
                                              <p:pRg st="8" end="8"/>
                                            </p:txEl>
                                          </p:spTgt>
                                        </p:tgtEl>
                                      </p:cBhvr>
                                    </p:animEffect>
                                    <p:anim calcmode="lin" valueType="num">
                                      <p:cBhvr>
                                        <p:cTn id="6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6" presetClass="entr" presetSubtype="16" fill="hold" nodeType="clickEffect">
                                  <p:stCondLst>
                                    <p:cond delay="0"/>
                                  </p:stCondLst>
                                  <p:childTnLst>
                                    <p:set>
                                      <p:cBhvr>
                                        <p:cTn id="73" dur="1" fill="hold">
                                          <p:stCondLst>
                                            <p:cond delay="0"/>
                                          </p:stCondLst>
                                        </p:cTn>
                                        <p:tgtEl>
                                          <p:spTgt spid="4098"/>
                                        </p:tgtEl>
                                        <p:attrNameLst>
                                          <p:attrName>style.visibility</p:attrName>
                                        </p:attrNameLst>
                                      </p:cBhvr>
                                      <p:to>
                                        <p:strVal val="visible"/>
                                      </p:to>
                                    </p:set>
                                    <p:animEffect transition="in" filter="circle(in)">
                                      <p:cBhvr>
                                        <p:cTn id="74" dur="2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11560" y="836712"/>
            <a:ext cx="7776864" cy="1656184"/>
          </a:xfrm>
        </p:spPr>
        <p:txBody>
          <a:bodyPr/>
          <a:lstStyle/>
          <a:p>
            <a:pPr algn="l"/>
            <a:r>
              <a:rPr lang="es-ES" b="1" dirty="0" smtClean="0"/>
              <a:t>BIBLIOGRAFÍA</a:t>
            </a:r>
          </a:p>
          <a:p>
            <a:pPr algn="l"/>
            <a:r>
              <a:rPr lang="es-ES" dirty="0" err="1" smtClean="0"/>
              <a:t>Casarini</a:t>
            </a:r>
            <a:r>
              <a:rPr lang="es-ES" dirty="0" smtClean="0"/>
              <a:t> </a:t>
            </a:r>
            <a:r>
              <a:rPr lang="es-ES" dirty="0" smtClean="0"/>
              <a:t>Ratto</a:t>
            </a:r>
            <a:r>
              <a:rPr lang="es-ES" dirty="0"/>
              <a:t>, M. (2010). Teoría y Diseño Curricular. </a:t>
            </a:r>
            <a:r>
              <a:rPr lang="es-ES" dirty="0" smtClean="0"/>
              <a:t>México, </a:t>
            </a:r>
            <a:r>
              <a:rPr lang="es-ES" dirty="0"/>
              <a:t>D.F. </a:t>
            </a:r>
            <a:r>
              <a:rPr lang="es-ES" dirty="0" smtClean="0"/>
              <a:t>:</a:t>
            </a:r>
          </a:p>
          <a:p>
            <a:pPr algn="l"/>
            <a:r>
              <a:rPr lang="es-ES" dirty="0" smtClean="0"/>
              <a:t>Trillas. </a:t>
            </a:r>
            <a:endParaRPr lang="es-ES" dirty="0"/>
          </a:p>
          <a:p>
            <a:endParaRPr lang="es-E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2276872"/>
            <a:ext cx="4392488" cy="79533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Estrella de 5 puntas"/>
          <p:cNvSpPr/>
          <p:nvPr/>
        </p:nvSpPr>
        <p:spPr>
          <a:xfrm>
            <a:off x="1331640" y="3429000"/>
            <a:ext cx="5760640" cy="3212976"/>
          </a:xfrm>
          <a:prstGeom prst="star5">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b="1" dirty="0" smtClean="0">
                <a:solidFill>
                  <a:schemeClr val="accent1">
                    <a:lumMod val="75000"/>
                  </a:schemeClr>
                </a:solidFill>
              </a:rPr>
              <a:t>Tania Ortega</a:t>
            </a:r>
          </a:p>
          <a:p>
            <a:pPr algn="ctr"/>
            <a:r>
              <a:rPr lang="es-ES" b="1" dirty="0" smtClean="0">
                <a:solidFill>
                  <a:schemeClr val="accent1">
                    <a:lumMod val="75000"/>
                  </a:schemeClr>
                </a:solidFill>
              </a:rPr>
              <a:t>Ruth Cruz</a:t>
            </a:r>
          </a:p>
          <a:p>
            <a:pPr algn="ctr"/>
            <a:r>
              <a:rPr lang="es-ES" b="1" dirty="0" err="1" smtClean="0">
                <a:solidFill>
                  <a:schemeClr val="accent1">
                    <a:lumMod val="75000"/>
                  </a:schemeClr>
                </a:solidFill>
              </a:rPr>
              <a:t>Anie</a:t>
            </a:r>
            <a:r>
              <a:rPr lang="es-ES" b="1" dirty="0" smtClean="0">
                <a:solidFill>
                  <a:schemeClr val="accent1">
                    <a:lumMod val="75000"/>
                  </a:schemeClr>
                </a:solidFill>
              </a:rPr>
              <a:t> Priego</a:t>
            </a:r>
          </a:p>
          <a:p>
            <a:pPr algn="ctr"/>
            <a:r>
              <a:rPr lang="es-ES" b="1" dirty="0" smtClean="0">
                <a:solidFill>
                  <a:schemeClr val="accent1">
                    <a:lumMod val="75000"/>
                  </a:schemeClr>
                </a:solidFill>
              </a:rPr>
              <a:t>Valeria Reyes </a:t>
            </a:r>
          </a:p>
          <a:p>
            <a:pPr algn="ctr"/>
            <a:r>
              <a:rPr lang="es-ES" b="1" dirty="0" smtClean="0">
                <a:solidFill>
                  <a:schemeClr val="accent1">
                    <a:lumMod val="75000"/>
                  </a:schemeClr>
                </a:solidFill>
              </a:rPr>
              <a:t>Elizabeth Ramírez</a:t>
            </a:r>
            <a:endParaRPr lang="es-ES" b="1" dirty="0">
              <a:solidFill>
                <a:schemeClr val="accent1">
                  <a:lumMod val="75000"/>
                </a:schemeClr>
              </a:solidFill>
            </a:endParaRPr>
          </a:p>
        </p:txBody>
      </p:sp>
    </p:spTree>
    <p:extLst>
      <p:ext uri="{BB962C8B-B14F-4D97-AF65-F5344CB8AC3E}">
        <p14:creationId xmlns:p14="http://schemas.microsoft.com/office/powerpoint/2010/main" val="32760069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71</TotalTime>
  <Words>831</Words>
  <Application>Microsoft Office PowerPoint</Application>
  <PresentationFormat>Presentación en pantalla (4:3)</PresentationFormat>
  <Paragraphs>56</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Forma de onda</vt:lpstr>
      <vt:lpstr>Modelos del Diseño Curricular</vt:lpstr>
      <vt:lpstr>¿Qué es un Modelo de Diseño?</vt:lpstr>
      <vt:lpstr>a) Modelo por objetivos conductuales  </vt:lpstr>
      <vt:lpstr>Presentación de PowerPoint</vt:lpstr>
      <vt:lpstr>Como se puede observar en el modelo Tyleriano, todos los aspectos dependen de la formulación clara de los objetivos, lo que concuerda en gran medida con Taba, H. (1962), quien otorga gran valor él orden en la adopción de decisiones y en la  manera de tomarlas, el orden que propone es el siguiente:  </vt:lpstr>
      <vt:lpstr>b) Modelo de proceso  </vt:lpstr>
      <vt:lpstr>Presentación de PowerPoint</vt:lpstr>
      <vt:lpstr>c) Modelo de investigación  </vt:lpstr>
      <vt:lpstr>Presentación de PowerPoint</vt:lpstr>
    </vt:vector>
  </TitlesOfParts>
  <Company>CIBERINTERNET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Modelos del Diseño Curricular</dc:title>
  <dc:creator>Windows </dc:creator>
  <cp:lastModifiedBy>Windows </cp:lastModifiedBy>
  <cp:revision>8</cp:revision>
  <dcterms:created xsi:type="dcterms:W3CDTF">2014-05-05T10:18:50Z</dcterms:created>
  <dcterms:modified xsi:type="dcterms:W3CDTF">2014-05-05T11:30:41Z</dcterms:modified>
</cp:coreProperties>
</file>